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Raleway"/>
      <p:regular r:id="rId74"/>
      <p:bold r:id="rId75"/>
      <p:italic r:id="rId76"/>
      <p:boldItalic r:id="rId77"/>
    </p:embeddedFont>
    <p:embeddedFont>
      <p:font typeface="Lato"/>
      <p:regular r:id="rId78"/>
      <p:bold r:id="rId79"/>
      <p:italic r:id="rId80"/>
      <p:boldItalic r:id="rId81"/>
    </p:embeddedFont>
    <p:embeddedFont>
      <p:font typeface="Helvetica Neue"/>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HelveticaNeue-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italic.fntdata"/><Relationship Id="rId82" Type="http://schemas.openxmlformats.org/officeDocument/2006/relationships/font" Target="fonts/HelveticaNeue-regular.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aleway-bold.fntdata"/><Relationship Id="rId30" Type="http://schemas.openxmlformats.org/officeDocument/2006/relationships/slide" Target="slides/slide24.xml"/><Relationship Id="rId74" Type="http://schemas.openxmlformats.org/officeDocument/2006/relationships/font" Target="fonts/Raleway-regular.fntdata"/><Relationship Id="rId33" Type="http://schemas.openxmlformats.org/officeDocument/2006/relationships/slide" Target="slides/slide27.xml"/><Relationship Id="rId77" Type="http://schemas.openxmlformats.org/officeDocument/2006/relationships/font" Target="fonts/Raleway-boldItalic.fntdata"/><Relationship Id="rId32" Type="http://schemas.openxmlformats.org/officeDocument/2006/relationships/slide" Target="slides/slide26.xml"/><Relationship Id="rId76" Type="http://schemas.openxmlformats.org/officeDocument/2006/relationships/font" Target="fonts/Raleway-italic.fntdata"/><Relationship Id="rId35" Type="http://schemas.openxmlformats.org/officeDocument/2006/relationships/slide" Target="slides/slide29.xml"/><Relationship Id="rId79" Type="http://schemas.openxmlformats.org/officeDocument/2006/relationships/font" Target="fonts/Lato-bold.fntdata"/><Relationship Id="rId34" Type="http://schemas.openxmlformats.org/officeDocument/2006/relationships/slide" Target="slides/slide28.xml"/><Relationship Id="rId78" Type="http://schemas.openxmlformats.org/officeDocument/2006/relationships/font" Target="fonts/La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pfl.zoom.us/my/josifoski"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cond-mat/0412004.pdf"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age.slidesharecdn.com/slidesharematerialstatistical-chartscsp-150306103804-conversion-gate01/95/using-charts-to-present-statistical-data-to-nonstatisticians-5-638.jp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e13975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e13975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2020: Timing good: 92 minutes (shortened break to 13 minutes)</a:t>
            </a:r>
            <a:endParaRPr/>
          </a:p>
          <a:p>
            <a:pPr indent="0" lvl="0" marL="0" rtl="0" algn="l">
              <a:spcBef>
                <a:spcPts val="0"/>
              </a:spcBef>
              <a:spcAft>
                <a:spcPts val="0"/>
              </a:spcAft>
              <a:buNone/>
            </a:pPr>
            <a:r>
              <a:rPr lang="en"/>
              <a:t>2021: Similar</a:t>
            </a:r>
            <a:endParaRPr/>
          </a:p>
          <a:p>
            <a:pPr indent="0" lvl="0" marL="0" rtl="0" algn="l">
              <a:spcBef>
                <a:spcPts val="0"/>
              </a:spcBef>
              <a:spcAft>
                <a:spcPts val="0"/>
              </a:spcAft>
              <a:buNone/>
            </a:pPr>
            <a:r>
              <a:rPr lang="en"/>
              <a:t>2022: 94 minutes (15 min break)</a:t>
            </a:r>
            <a:endParaRPr/>
          </a:p>
          <a:p>
            <a:pPr indent="0" lvl="0" marL="0" rtl="0" algn="l">
              <a:spcBef>
                <a:spcPts val="0"/>
              </a:spcBef>
              <a:spcAft>
                <a:spcPts val="0"/>
              </a:spcAft>
              <a:buNone/>
            </a:pPr>
            <a:r>
              <a:rPr lang="en"/>
              <a:t>2023: 88 minutes (13 min break)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5e139756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5e139756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7b7b74d1f_3_3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Choose your chart carefully!</a:t>
            </a:r>
            <a:endParaRPr/>
          </a:p>
          <a:p>
            <a:pPr indent="-317500" lvl="0" marL="457200" rtl="0" algn="l">
              <a:spcBef>
                <a:spcPts val="0"/>
              </a:spcBef>
              <a:spcAft>
                <a:spcPts val="0"/>
              </a:spcAft>
              <a:buSzPts val="1400"/>
              <a:buChar char="-"/>
            </a:pPr>
            <a:r>
              <a:rPr lang="en"/>
              <a:t>For your toilet perusal</a:t>
            </a:r>
            <a:endParaRPr/>
          </a:p>
        </p:txBody>
      </p:sp>
      <p:sp>
        <p:nvSpPr>
          <p:cNvPr id="300" name="Google Shape;300;g17b7b74d1f_3_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7b7b74d1f_1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x</a:t>
            </a:r>
            <a:r>
              <a:rPr lang="en"/>
              <a:t>: (discretized) values; y: counts</a:t>
            </a:r>
            <a:endParaRPr/>
          </a:p>
          <a:p>
            <a:pPr indent="-317500" lvl="0" marL="457200" rtl="0" algn="l">
              <a:spcBef>
                <a:spcPts val="0"/>
              </a:spcBef>
              <a:spcAft>
                <a:spcPts val="0"/>
              </a:spcAft>
              <a:buSzPts val="1400"/>
              <a:buChar char="-"/>
            </a:pPr>
            <a:r>
              <a:rPr lang="en"/>
              <a:t>Categorical variable with no meaningful ordering → “barchart” (with gaps)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7" name="Google Shape;307;g17b7b74d1f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e1397567_0_1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A way to compress histogram into visually simpler form</a:t>
            </a:r>
            <a:endParaRPr/>
          </a:p>
          <a:p>
            <a:pPr indent="-317500" lvl="0" marL="457200" marR="0" rtl="0" algn="l">
              <a:lnSpc>
                <a:spcPct val="100000"/>
              </a:lnSpc>
              <a:spcBef>
                <a:spcPts val="0"/>
              </a:spcBef>
              <a:spcAft>
                <a:spcPts val="0"/>
              </a:spcAft>
              <a:buSzPts val="1400"/>
              <a:buChar char="-"/>
            </a:pPr>
            <a:r>
              <a:rPr lang="en"/>
              <a:t>→ easy to show multiple distributions side by side</a:t>
            </a:r>
            <a:endParaRPr/>
          </a:p>
          <a:p>
            <a:pPr indent="-317500" lvl="1" marL="914400" marR="0" rtl="0" algn="l">
              <a:lnSpc>
                <a:spcPct val="100000"/>
              </a:lnSpc>
              <a:spcBef>
                <a:spcPts val="0"/>
              </a:spcBef>
              <a:spcAft>
                <a:spcPts val="0"/>
              </a:spcAft>
              <a:buSzPts val="1400"/>
              <a:buChar char="-"/>
            </a:pPr>
            <a:r>
              <a:rPr lang="en"/>
              <a:t>Half of LA’s measurements are </a:t>
            </a:r>
            <a:r>
              <a:rPr lang="en"/>
              <a:t>above NY’s worst measurement</a:t>
            </a:r>
            <a:endParaRPr/>
          </a:p>
          <a:p>
            <a:pPr indent="-317500" lvl="1" marL="914400" marR="0" rtl="0" algn="l">
              <a:lnSpc>
                <a:spcPct val="100000"/>
              </a:lnSpc>
              <a:spcBef>
                <a:spcPts val="0"/>
              </a:spcBef>
              <a:spcAft>
                <a:spcPts val="0"/>
              </a:spcAft>
              <a:buSzPts val="1400"/>
              <a:buChar char="-"/>
            </a:pPr>
            <a:r>
              <a:rPr lang="en"/>
              <a:t>NY not quite as bad as implied by Garden of Eden</a:t>
            </a:r>
            <a:endParaRPr/>
          </a:p>
          <a:p>
            <a:pPr indent="-317500" lvl="0" marL="457200" marR="0" rtl="0" algn="l">
              <a:lnSpc>
                <a:spcPct val="100000"/>
              </a:lnSpc>
              <a:spcBef>
                <a:spcPts val="0"/>
              </a:spcBef>
              <a:spcAft>
                <a:spcPts val="0"/>
              </a:spcAft>
              <a:buSzPts val="1400"/>
              <a:buChar char="-"/>
            </a:pPr>
            <a:r>
              <a:rPr lang="en"/>
              <a:t>Important that readers understand what the plot elements (boxes, whiskers, outliers, etc.) mean (not CIs!).</a:t>
            </a:r>
            <a:endParaRPr/>
          </a:p>
          <a:p>
            <a:pPr indent="-317500" lvl="1" marL="914400" marR="0" rtl="0" algn="l">
              <a:lnSpc>
                <a:spcPct val="100000"/>
              </a:lnSpc>
              <a:spcBef>
                <a:spcPts val="0"/>
              </a:spcBef>
              <a:spcAft>
                <a:spcPts val="0"/>
              </a:spcAft>
              <a:buSzPts val="1400"/>
              <a:buChar char="-"/>
            </a:pPr>
            <a:r>
              <a:rPr lang="en"/>
              <a:t>Big journals (e.g., PNAS) require explaining it under every plot</a:t>
            </a:r>
            <a:endParaRPr/>
          </a:p>
        </p:txBody>
      </p:sp>
      <p:sp>
        <p:nvSpPr>
          <p:cNvPr id="323" name="Google Shape;323;g25e1397567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7b7b74d1f_1_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2D histograms: instead of using one of the axes to show counts/probs, we use a different type of info: size or color (think of those as representing height of a bar coming toward you out of the slide)</a:t>
            </a:r>
            <a:endParaRPr/>
          </a:p>
        </p:txBody>
      </p:sp>
      <p:sp>
        <p:nvSpPr>
          <p:cNvPr id="331" name="Google Shape;331;g17b7b74d1f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621c402484_0_1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E.g. time series</a:t>
            </a:r>
            <a:endParaRPr/>
          </a:p>
          <a:p>
            <a:pPr indent="-317500" lvl="0" marL="457200" rtl="0" algn="l">
              <a:spcBef>
                <a:spcPts val="0"/>
              </a:spcBef>
              <a:spcAft>
                <a:spcPts val="0"/>
              </a:spcAft>
              <a:buSzPts val="1400"/>
              <a:buChar char="-"/>
            </a:pPr>
            <a:r>
              <a:rPr lang="en"/>
              <a:t>You can always get a function </a:t>
            </a:r>
            <a:r>
              <a:rPr lang="en"/>
              <a:t>relationship</a:t>
            </a:r>
            <a:r>
              <a:rPr lang="en"/>
              <a:t> by aggregating everything w/ the same (or a similar) x-value</a:t>
            </a:r>
            <a:endParaRPr/>
          </a:p>
        </p:txBody>
      </p:sp>
      <p:sp>
        <p:nvSpPr>
          <p:cNvPr id="346" name="Google Shape;346;g621c402484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7b7b74d1f_1_9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7b7b74d1f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e1397567_0_40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Left e.g.:</a:t>
            </a:r>
            <a:endParaRPr/>
          </a:p>
          <a:p>
            <a:pPr indent="-317500" lvl="1" marL="914400" rtl="0" algn="l">
              <a:spcBef>
                <a:spcPts val="0"/>
              </a:spcBef>
              <a:spcAft>
                <a:spcPts val="0"/>
              </a:spcAft>
              <a:buSzPts val="1400"/>
              <a:buChar char="-"/>
            </a:pPr>
            <a:r>
              <a:rPr lang="en"/>
              <a:t>stacks = constituencies</a:t>
            </a:r>
            <a:endParaRPr/>
          </a:p>
          <a:p>
            <a:pPr indent="-317500" lvl="1" marL="914400" rtl="0" algn="l">
              <a:spcBef>
                <a:spcPts val="0"/>
              </a:spcBef>
              <a:spcAft>
                <a:spcPts val="0"/>
              </a:spcAft>
              <a:buSzPts val="1400"/>
              <a:buChar char="-"/>
            </a:pPr>
            <a:r>
              <a:rPr lang="en"/>
              <a:t>colors = parties</a:t>
            </a:r>
            <a:endParaRPr/>
          </a:p>
          <a:p>
            <a:pPr indent="-317500" lvl="1" marL="914400" rtl="0" algn="l">
              <a:spcBef>
                <a:spcPts val="0"/>
              </a:spcBef>
              <a:spcAft>
                <a:spcPts val="0"/>
              </a:spcAft>
              <a:buSzPts val="1400"/>
              <a:buChar char="-"/>
            </a:pPr>
            <a:r>
              <a:rPr lang="en"/>
              <a:t>height = vote shares</a:t>
            </a:r>
            <a:endParaRPr/>
          </a:p>
          <a:p>
            <a:pPr indent="-317500" lvl="0" marL="457200" rtl="0" algn="l">
              <a:spcBef>
                <a:spcPts val="0"/>
              </a:spcBef>
              <a:spcAft>
                <a:spcPts val="0"/>
              </a:spcAft>
              <a:buSzPts val="1400"/>
              <a:buChar char="-"/>
            </a:pPr>
            <a:r>
              <a:rPr lang="en"/>
              <a:t>Right e.g.:</a:t>
            </a:r>
            <a:endParaRPr/>
          </a:p>
          <a:p>
            <a:pPr indent="-317500" lvl="1" marL="914400" rtl="0" algn="l">
              <a:spcBef>
                <a:spcPts val="0"/>
              </a:spcBef>
              <a:spcAft>
                <a:spcPts val="0"/>
              </a:spcAft>
              <a:buSzPts val="1400"/>
              <a:buChar char="-"/>
            </a:pPr>
            <a:r>
              <a:rPr lang="en"/>
              <a:t>stacks = time</a:t>
            </a:r>
            <a:endParaRPr/>
          </a:p>
          <a:p>
            <a:pPr indent="-317500" lvl="1" marL="914400" rtl="0" algn="l">
              <a:spcBef>
                <a:spcPts val="0"/>
              </a:spcBef>
              <a:spcAft>
                <a:spcPts val="0"/>
              </a:spcAft>
              <a:buSzPts val="1400"/>
              <a:buChar char="-"/>
            </a:pPr>
            <a:r>
              <a:rPr lang="en"/>
              <a:t>c</a:t>
            </a:r>
            <a:r>
              <a:rPr lang="en"/>
              <a:t>olors = parties</a:t>
            </a:r>
            <a:endParaRPr/>
          </a:p>
          <a:p>
            <a:pPr indent="-317500" lvl="1" marL="914400" rtl="0" algn="l">
              <a:spcBef>
                <a:spcPts val="0"/>
              </a:spcBef>
              <a:spcAft>
                <a:spcPts val="0"/>
              </a:spcAft>
              <a:buSzPts val="1400"/>
              <a:buChar char="-"/>
            </a:pPr>
            <a:r>
              <a:rPr lang="en">
                <a:solidFill>
                  <a:schemeClr val="dk1"/>
                </a:solidFill>
              </a:rPr>
              <a:t>height = vote shares</a:t>
            </a:r>
            <a:endParaRPr/>
          </a:p>
        </p:txBody>
      </p:sp>
      <p:sp>
        <p:nvSpPr>
          <p:cNvPr id="362" name="Google Shape;362;g25e1397567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7b7b74d1f_1_1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What if you have more than 3 dims?</a:t>
            </a:r>
            <a:endParaRPr/>
          </a:p>
          <a:p>
            <a:pPr indent="-317500" lvl="0" marL="457200" rtl="0" algn="l">
              <a:spcBef>
                <a:spcPts val="0"/>
              </a:spcBef>
              <a:spcAft>
                <a:spcPts val="0"/>
              </a:spcAft>
              <a:buSzPts val="1400"/>
              <a:buChar char="-"/>
            </a:pPr>
            <a:r>
              <a:rPr lang="en"/>
              <a:t>Often high-dim data lies in a lower-dim subspace (see ex.)</a:t>
            </a:r>
            <a:endParaRPr/>
          </a:p>
          <a:p>
            <a:pPr indent="-317500" lvl="0" marL="457200" rtl="0" algn="l">
              <a:spcBef>
                <a:spcPts val="0"/>
              </a:spcBef>
              <a:spcAft>
                <a:spcPts val="0"/>
              </a:spcAft>
              <a:buSzPts val="1400"/>
              <a:buChar char="-"/>
            </a:pPr>
            <a:r>
              <a:rPr lang="en"/>
              <a:t>PCA allows you to find that subspace</a:t>
            </a:r>
            <a:endParaRPr/>
          </a:p>
          <a:p>
            <a:pPr indent="-317500" lvl="0" marL="457200" rtl="0" algn="l">
              <a:spcBef>
                <a:spcPts val="0"/>
              </a:spcBef>
              <a:spcAft>
                <a:spcPts val="0"/>
              </a:spcAft>
              <a:buSzPts val="1400"/>
              <a:buChar char="-"/>
            </a:pPr>
            <a:r>
              <a:rPr lang="en"/>
              <a:t>More generally, for any lower-than-original dim k, PCA gives you the subspace of dim k that captures the orig data as faithfully as possible</a:t>
            </a:r>
            <a:endParaRPr/>
          </a:p>
          <a:p>
            <a:pPr indent="-317500" lvl="0" marL="457200" rtl="0" algn="l">
              <a:spcBef>
                <a:spcPts val="0"/>
              </a:spcBef>
              <a:spcAft>
                <a:spcPts val="0"/>
              </a:spcAft>
              <a:buSzPts val="1400"/>
              <a:buChar char="-"/>
            </a:pPr>
            <a:r>
              <a:rPr lang="en"/>
              <a:t>More technically, PCA identifies the directions in high-dim space along which the data varies most, called PCs (orthogonal, linearly indep; cf. ex.)</a:t>
            </a:r>
            <a:endParaRPr/>
          </a:p>
        </p:txBody>
      </p:sp>
      <p:sp>
        <p:nvSpPr>
          <p:cNvPr id="373" name="Google Shape;373;g17b7b74d1f_1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e139756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e139756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For a more complete account of the types of plots out there, check this out!</a:t>
            </a:r>
            <a:endParaRPr/>
          </a:p>
          <a:p>
            <a:pPr indent="-317500" lvl="0" marL="457200" rtl="0" algn="l">
              <a:spcBef>
                <a:spcPts val="0"/>
              </a:spcBef>
              <a:spcAft>
                <a:spcPts val="0"/>
              </a:spcAft>
              <a:buSzPts val="1400"/>
              <a:buChar char="-"/>
            </a:pPr>
            <a:r>
              <a:rPr lang="en"/>
              <a:t>25 ways of visualizing the same dataset – both good and bad</a:t>
            </a:r>
            <a:endParaRPr/>
          </a:p>
          <a:p>
            <a:pPr indent="-317500" lvl="0" marL="457200" rtl="0" algn="l">
              <a:spcBef>
                <a:spcPts val="0"/>
              </a:spcBef>
              <a:spcAft>
                <a:spcPts val="0"/>
              </a:spcAft>
              <a:buSzPts val="1400"/>
              <a:buChar char="-"/>
            </a:pPr>
            <a:r>
              <a:rPr lang="en"/>
              <a:t>The wrong viz might be worse than no viz at all</a:t>
            </a:r>
            <a:endParaRPr/>
          </a:p>
          <a:p>
            <a:pPr indent="-317500" lvl="0" marL="457200" rtl="0" algn="l">
              <a:spcBef>
                <a:spcPts val="0"/>
              </a:spcBef>
              <a:spcAft>
                <a:spcPts val="0"/>
              </a:spcAft>
              <a:buSzPts val="1400"/>
              <a:buChar char="-"/>
            </a:pPr>
            <a:r>
              <a:rPr lang="en"/>
              <a:t>(quote)</a:t>
            </a:r>
            <a:endParaRPr/>
          </a:p>
          <a:p>
            <a:pPr indent="-317500" lvl="0" marL="457200" rtl="0" algn="l">
              <a:spcBef>
                <a:spcPts val="0"/>
              </a:spcBef>
              <a:spcAft>
                <a:spcPts val="0"/>
              </a:spcAft>
              <a:buSzPts val="1400"/>
              <a:buChar char="-"/>
            </a:pPr>
            <a:r>
              <a:rPr lang="en"/>
              <a:t>(segue to Part 2: principles and best practices)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e139756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e139756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Zoom: </a:t>
            </a:r>
            <a:r>
              <a:rPr lang="en" u="sng">
                <a:solidFill>
                  <a:schemeClr val="hlink"/>
                </a:solidFill>
                <a:hlinkClick r:id="rId2"/>
              </a:rPr>
              <a:t>https://epfl.zoom.us/my/josifoski</a:t>
            </a:r>
            <a:endParaRPr/>
          </a:p>
          <a:p>
            <a:pPr indent="0" lvl="0" marL="0" rtl="0" algn="l">
              <a:spcBef>
                <a:spcPts val="0"/>
              </a:spcBef>
              <a:spcAft>
                <a:spcPts val="0"/>
              </a:spcAft>
              <a:buNone/>
            </a:pPr>
            <a:r>
              <a:rPr lang="en"/>
              <a:t>- Two TAs, Martin and Akhil, will be there in separate breakout rooms to answer your questions. Please join either of the rooms based on the load (#participants visible to everyone).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a8af2775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9a8af2775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7b7b74d1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7b7b74d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7b7b74d1f_3_2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03" name="Google Shape;403;g17b7b74d1f_3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 name="Google Shape;404;g17b7b74d1f_3_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7b7b74d1f_3_2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15" name="Google Shape;415;g17b7b74d1f_3_224:notes"/>
          <p:cNvSpPr/>
          <p:nvPr>
            <p:ph idx="2" type="sldImg"/>
          </p:nvPr>
        </p:nvSpPr>
        <p:spPr>
          <a:xfrm>
            <a:off x="393700" y="693738"/>
            <a:ext cx="6070600" cy="34147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g17b7b74d1f_3_224:notes"/>
          <p:cNvSpPr txBox="1"/>
          <p:nvPr>
            <p:ph idx="1" type="body"/>
          </p:nvPr>
        </p:nvSpPr>
        <p:spPr>
          <a:xfrm>
            <a:off x="913772" y="4342763"/>
            <a:ext cx="5030456" cy="4115119"/>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
              <a:t>Discovered by</a:t>
            </a:r>
            <a:r>
              <a:rPr lang="en"/>
              <a:t> physicist Ernst Weber in 1846</a:t>
            </a:r>
            <a:endParaRPr/>
          </a:p>
          <a:p>
            <a:pPr indent="-317500" lvl="0" marL="457200" rtl="0" algn="l">
              <a:spcBef>
                <a:spcPts val="0"/>
              </a:spcBef>
              <a:spcAft>
                <a:spcPts val="0"/>
              </a:spcAft>
              <a:buSzPts val="1400"/>
              <a:buChar char="-"/>
            </a:pPr>
            <a:r>
              <a:rPr lang="en"/>
              <a:t>Stimulus intensity I (e.g., brightness, loudness, skin pressure)</a:t>
            </a:r>
            <a:endParaRPr/>
          </a:p>
          <a:p>
            <a:pPr indent="-317500" lvl="0" marL="457200" rtl="0" algn="l">
              <a:spcBef>
                <a:spcPts val="0"/>
              </a:spcBef>
              <a:spcAft>
                <a:spcPts val="0"/>
              </a:spcAft>
              <a:buSzPts val="1400"/>
              <a:buChar char="-"/>
            </a:pPr>
            <a:r>
              <a:rPr lang="en"/>
              <a:t>JND (\Delta I): the increase in intensity required for a human to notice the difference</a:t>
            </a:r>
            <a:endParaRPr/>
          </a:p>
          <a:p>
            <a:pPr indent="-317500" lvl="0" marL="457200" rtl="0" algn="l">
              <a:spcBef>
                <a:spcPts val="0"/>
              </a:spcBef>
              <a:spcAft>
                <a:spcPts val="0"/>
              </a:spcAft>
              <a:buSzPts val="1400"/>
              <a:buChar char="-"/>
            </a:pPr>
            <a:r>
              <a:rPr lang="en"/>
              <a:t>JND</a:t>
            </a:r>
            <a:r>
              <a:rPr lang="en"/>
              <a:t> is proportional to the magnitude of the original intensity I of the stimulus. So as the base I increases</a:t>
            </a:r>
            <a:r>
              <a:rPr lang="en"/>
              <a:t> </a:t>
            </a:r>
            <a:r>
              <a:rPr lang="en"/>
              <a:t>we require a larger changes in \</a:t>
            </a:r>
            <a:r>
              <a:rPr lang="en"/>
              <a:t>D</a:t>
            </a:r>
            <a:r>
              <a:rPr lang="en"/>
              <a:t>elta</a:t>
            </a:r>
            <a:r>
              <a:rPr lang="en"/>
              <a:t> </a:t>
            </a:r>
            <a:r>
              <a:rPr lang="en"/>
              <a:t>I to notice the change. </a:t>
            </a:r>
            <a:endParaRPr/>
          </a:p>
          <a:p>
            <a:pPr indent="-317500" lvl="0" marL="457200" rtl="0" algn="l">
              <a:spcBef>
                <a:spcPts val="0"/>
              </a:spcBef>
              <a:spcAft>
                <a:spcPts val="0"/>
              </a:spcAft>
              <a:buSzPts val="1400"/>
              <a:buChar char="-"/>
            </a:pPr>
            <a:r>
              <a:rPr lang="en"/>
              <a:t>Example: 10 → 20; 100 → 200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7b7b74d1f_3_2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26" name="Google Shape;426;g17b7b74d1f_3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7" name="Google Shape;427;g17b7b74d1f_3_2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7b7b74d1f_3_2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35" name="Google Shape;435;g17b7b74d1f_3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6" name="Google Shape;436;g17b7b74d1f_3_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7b7b74d1f_3_2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48" name="Google Shape;448;g17b7b74d1f_3_261:notes"/>
          <p:cNvSpPr/>
          <p:nvPr>
            <p:ph idx="2" type="sldImg"/>
          </p:nvPr>
        </p:nvSpPr>
        <p:spPr>
          <a:xfrm>
            <a:off x="393700" y="693738"/>
            <a:ext cx="6070600" cy="34147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9" name="Google Shape;449;g17b7b74d1f_3_261:notes"/>
          <p:cNvSpPr txBox="1"/>
          <p:nvPr>
            <p:ph idx="1" type="body"/>
          </p:nvPr>
        </p:nvSpPr>
        <p:spPr>
          <a:xfrm>
            <a:off x="913772" y="4342763"/>
            <a:ext cx="5030456" cy="4115119"/>
          </a:xfrm>
          <a:prstGeom prst="rect">
            <a:avLst/>
          </a:prstGeom>
          <a:noFill/>
          <a:ln>
            <a:noFill/>
          </a:ln>
        </p:spPr>
        <p:txBody>
          <a:bodyPr anchorCtr="0" anchor="t" bIns="45700" lIns="91425" spcFirstLastPara="1" rIns="91425" wrap="square" tIns="45700">
            <a:noAutofit/>
          </a:bodyPr>
          <a:lstStyle/>
          <a:p>
            <a:pPr indent="-304800" lvl="0" marL="45720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Magnitudes can be </a:t>
            </a:r>
            <a:r>
              <a:rPr lang="en" sz="1200">
                <a:solidFill>
                  <a:schemeClr val="dk1"/>
                </a:solidFill>
                <a:latin typeface="Calibri"/>
                <a:ea typeface="Calibri"/>
                <a:cs typeface="Calibri"/>
                <a:sym typeface="Calibri"/>
              </a:rPr>
              <a:t>represented</a:t>
            </a:r>
            <a:r>
              <a:rPr lang="en" sz="1200">
                <a:solidFill>
                  <a:schemeClr val="dk1"/>
                </a:solidFill>
                <a:latin typeface="Calibri"/>
                <a:ea typeface="Calibri"/>
                <a:cs typeface="Calibri"/>
                <a:sym typeface="Calibri"/>
              </a:rPr>
              <a:t> using various graphical means:</a:t>
            </a:r>
            <a:endParaRPr sz="1200">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Best practice #1:</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Try to find the simplest (upmost in this plot) viz dimension that gets your point across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a8af27753_0_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Linear: looks like massive explosion happens after red bar</a:t>
            </a:r>
            <a:endParaRPr/>
          </a:p>
          <a:p>
            <a:pPr indent="-317500" lvl="0" marL="457200" rtl="0" algn="l">
              <a:spcBef>
                <a:spcPts val="0"/>
              </a:spcBef>
              <a:spcAft>
                <a:spcPts val="0"/>
              </a:spcAft>
              <a:buSzPts val="1400"/>
              <a:buChar char="-"/>
            </a:pPr>
            <a:r>
              <a:rPr lang="en"/>
              <a:t>Only log axis shows that exponential phase is already in full swing at red bar</a:t>
            </a:r>
            <a:endParaRPr/>
          </a:p>
          <a:p>
            <a:pPr indent="-317500" lvl="0" marL="457200" rtl="0" algn="l">
              <a:spcBef>
                <a:spcPts val="0"/>
              </a:spcBef>
              <a:spcAft>
                <a:spcPts val="0"/>
              </a:spcAft>
              <a:buSzPts val="1400"/>
              <a:buChar char="-"/>
            </a:pPr>
            <a:r>
              <a:rPr lang="en"/>
              <a:t>Recurring theme in ADA: log is your friend!</a:t>
            </a:r>
            <a:endParaRPr/>
          </a:p>
        </p:txBody>
      </p:sp>
      <p:sp>
        <p:nvSpPr>
          <p:cNvPr id="488" name="Google Shape;488;g9a8af27753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222b092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222b092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a8af27753_0_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Technical definition: tail falls off asymptotically slower than exponentially</a:t>
            </a:r>
            <a:endParaRPr/>
          </a:p>
          <a:p>
            <a:pPr indent="-317500" lvl="0" marL="457200" rtl="0" algn="l">
              <a:spcBef>
                <a:spcPts val="0"/>
              </a:spcBef>
              <a:spcAft>
                <a:spcPts val="0"/>
              </a:spcAft>
              <a:buSzPts val="1400"/>
              <a:buChar char="-"/>
            </a:pPr>
            <a:r>
              <a:rPr lang="en"/>
              <a:t>In practice: Mean &gt;&gt; median</a:t>
            </a:r>
            <a:endParaRPr/>
          </a:p>
          <a:p>
            <a:pPr indent="-317500" lvl="1" marL="914400" rtl="0" algn="l">
              <a:spcBef>
                <a:spcPts val="0"/>
              </a:spcBef>
              <a:spcAft>
                <a:spcPts val="0"/>
              </a:spcAft>
              <a:buSzPts val="1400"/>
              <a:buChar char="-"/>
            </a:pPr>
            <a:r>
              <a:rPr lang="en"/>
              <a:t>but not due to single outliers: remove one outlier → next one will hit you</a:t>
            </a:r>
            <a:endParaRPr/>
          </a:p>
          <a:p>
            <a:pPr indent="-317500" lvl="0" marL="457200" rtl="0" algn="l">
              <a:spcBef>
                <a:spcPts val="0"/>
              </a:spcBef>
              <a:spcAft>
                <a:spcPts val="0"/>
              </a:spcAft>
              <a:buSzPts val="1400"/>
              <a:buChar char="-"/>
            </a:pPr>
            <a:r>
              <a:rPr lang="en"/>
              <a:t>A lot of interesting stuff happens in the tail -- how can we make it visible?</a:t>
            </a:r>
            <a:endParaRPr/>
          </a:p>
          <a:p>
            <a:pPr indent="-317500" lvl="0" marL="457200" rtl="0" algn="l">
              <a:spcBef>
                <a:spcPts val="0"/>
              </a:spcBef>
              <a:spcAft>
                <a:spcPts val="0"/>
              </a:spcAft>
              <a:buSzPts val="1400"/>
              <a:buChar char="-"/>
            </a:pPr>
            <a:r>
              <a:rPr lang="en"/>
              <a:t>Log is your friend: log x-axis!</a:t>
            </a:r>
            <a:endParaRPr/>
          </a:p>
        </p:txBody>
      </p:sp>
      <p:sp>
        <p:nvSpPr>
          <p:cNvPr id="510" name="Google Shape;510;g9a8af27753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685dd641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685dd641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5e1397567_0_2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This brings us to the topic of PLs</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\alpha &lt;= 2: mean &amp; var = \infty</a:t>
            </a:r>
            <a:endParaRPr/>
          </a:p>
          <a:p>
            <a:pPr indent="-317500" lvl="0" marL="457200" rtl="0" algn="l">
              <a:spcBef>
                <a:spcPts val="0"/>
              </a:spcBef>
              <a:spcAft>
                <a:spcPts val="0"/>
              </a:spcAft>
              <a:buSzPts val="1400"/>
              <a:buChar char="-"/>
            </a:pPr>
            <a:r>
              <a:rPr lang="en">
                <a:solidFill>
                  <a:schemeClr val="dk1"/>
                </a:solidFill>
              </a:rPr>
              <a:t>\alpha &lt;= 3: var = \infty</a:t>
            </a:r>
            <a:endParaRPr>
              <a:solidFill>
                <a:schemeClr val="dk1"/>
              </a:solidFill>
            </a:endParaRPr>
          </a:p>
          <a:p>
            <a:pPr indent="-317500" lvl="0" marL="457200" rtl="0" algn="l">
              <a:spcBef>
                <a:spcPts val="0"/>
              </a:spcBef>
              <a:spcAft>
                <a:spcPts val="0"/>
              </a:spcAft>
              <a:buSzPts val="1400"/>
              <a:buChar char="-"/>
            </a:pPr>
            <a:r>
              <a:rPr lang="en"/>
              <a:t>most identified power laws in nature have exponents such that the mean is well-defined but the variance is not</a:t>
            </a:r>
            <a:endParaRPr>
              <a:solidFill>
                <a:schemeClr val="dk1"/>
              </a:solidFill>
            </a:endParaRPr>
          </a:p>
        </p:txBody>
      </p:sp>
      <p:sp>
        <p:nvSpPr>
          <p:cNvPr id="521" name="Google Shape;521;g25e1397567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5e1397567_0_3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PDF: noisy tail, due to rare values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Approach 1: binning in increasing bucket sizes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Approach 2: use CCDF</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Let’s see if you can figure out why!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(POLL)</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shape does the CCDF of a power law have when plotted on log-log axes?</a:t>
            </a:r>
            <a:endParaRPr/>
          </a:p>
          <a:p>
            <a:pPr indent="0" lvl="0" marL="0" rtl="0" algn="l">
              <a:spcBef>
                <a:spcPts val="0"/>
              </a:spcBef>
              <a:spcAft>
                <a:spcPts val="0"/>
              </a:spcAft>
              <a:buClr>
                <a:schemeClr val="dk1"/>
              </a:buClr>
              <a:buSzPts val="1100"/>
              <a:buFont typeface="Arial"/>
              <a:buNone/>
            </a:pPr>
            <a:r>
              <a:rPr lang="en"/>
              <a:t>(A) Concave shape (like a logarithm or square root)</a:t>
            </a:r>
            <a:endParaRPr/>
          </a:p>
          <a:p>
            <a:pPr indent="0" lvl="0" marL="0" rtl="0" algn="l">
              <a:spcBef>
                <a:spcPts val="0"/>
              </a:spcBef>
              <a:spcAft>
                <a:spcPts val="0"/>
              </a:spcAft>
              <a:buClr>
                <a:schemeClr val="dk1"/>
              </a:buClr>
              <a:buSzPts val="1100"/>
              <a:buFont typeface="Arial"/>
              <a:buNone/>
            </a:pPr>
            <a:r>
              <a:rPr lang="en"/>
              <a:t>(B) Straight line</a:t>
            </a:r>
            <a:endParaRPr/>
          </a:p>
          <a:p>
            <a:pPr indent="0" lvl="0" marL="0" rtl="0" algn="l">
              <a:spcBef>
                <a:spcPts val="0"/>
              </a:spcBef>
              <a:spcAft>
                <a:spcPts val="0"/>
              </a:spcAft>
              <a:buClr>
                <a:schemeClr val="dk1"/>
              </a:buClr>
              <a:buSzPts val="1100"/>
              <a:buFont typeface="Arial"/>
              <a:buNone/>
            </a:pPr>
            <a:r>
              <a:rPr lang="en"/>
              <a:t>(C) Convex shape (like an exponential)</a:t>
            </a:r>
            <a:endParaRPr/>
          </a:p>
          <a:p>
            <a:pPr indent="0" lvl="0" marL="0" rtl="0" algn="l">
              <a:spcBef>
                <a:spcPts val="0"/>
              </a:spcBef>
              <a:spcAft>
                <a:spcPts val="0"/>
              </a:spcAft>
              <a:buNone/>
            </a:pPr>
            <a:r>
              <a:t/>
            </a:r>
            <a:endParaRPr/>
          </a:p>
        </p:txBody>
      </p:sp>
      <p:sp>
        <p:nvSpPr>
          <p:cNvPr id="535" name="Google Shape;535;g25e1397567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9cabbc300c_0_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 </a:t>
            </a:r>
            <a:endParaRPr/>
          </a:p>
          <a:p>
            <a:pPr indent="0" lvl="0" marL="0" rtl="0" algn="l">
              <a:spcBef>
                <a:spcPts val="0"/>
              </a:spcBef>
              <a:spcAft>
                <a:spcPts val="0"/>
              </a:spcAft>
              <a:buNone/>
            </a:pPr>
            <a:r>
              <a:rPr lang="en"/>
              <a:t>(source of plots, and more about power laws: </a:t>
            </a:r>
            <a:r>
              <a:rPr lang="en" u="sng">
                <a:solidFill>
                  <a:schemeClr val="hlink"/>
                </a:solidFill>
                <a:hlinkClick r:id="rId2"/>
              </a:rPr>
              <a:t>https://arxiv.org/pdf/cond-mat/0412004.pdf</a:t>
            </a:r>
            <a:r>
              <a:rPr lang="en"/>
              <a:t>)</a:t>
            </a:r>
            <a:endParaRPr/>
          </a:p>
        </p:txBody>
      </p:sp>
      <p:sp>
        <p:nvSpPr>
          <p:cNvPr id="550" name="Google Shape;550;g9cabbc300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7b7b74d1f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7b7b74d1f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9a8af27753_0_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9a8af27753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9a8af27753_0_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Without labeling your axes, your plot is meaningless</a:t>
            </a:r>
            <a:endParaRPr>
              <a:solidFill>
                <a:schemeClr val="dk1"/>
              </a:solidFill>
            </a:endParaRPr>
          </a:p>
          <a:p>
            <a:pPr indent="-317500" lvl="0" marL="457200" rtl="0" algn="l">
              <a:spcBef>
                <a:spcPts val="0"/>
              </a:spcBef>
              <a:spcAft>
                <a:spcPts val="0"/>
              </a:spcAft>
              <a:buSzPts val="1400"/>
              <a:buChar char="●"/>
            </a:pPr>
            <a:r>
              <a:rPr lang="en">
                <a:solidFill>
                  <a:schemeClr val="dk1"/>
                </a:solidFill>
              </a:rPr>
              <a:t>It’s obvious, but people forget → consider getting this mug</a:t>
            </a:r>
            <a:endParaRPr>
              <a:solidFill>
                <a:schemeClr val="dk1"/>
              </a:solidFill>
            </a:endParaRPr>
          </a:p>
          <a:p>
            <a:pPr indent="-317500" lvl="0" marL="457200" rtl="0" algn="l">
              <a:spcBef>
                <a:spcPts val="0"/>
              </a:spcBef>
              <a:spcAft>
                <a:spcPts val="0"/>
              </a:spcAft>
              <a:buSzPts val="1400"/>
              <a:buChar char="●"/>
            </a:pPr>
            <a:r>
              <a:rPr lang="en"/>
              <a:t>Side note: axes are now on same scale, but beer glasses are not (Paulaner is twice as large…)</a:t>
            </a:r>
            <a:endParaRPr/>
          </a:p>
        </p:txBody>
      </p:sp>
      <p:sp>
        <p:nvSpPr>
          <p:cNvPr id="589" name="Google Shape;589;g9a8af2775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9a8af2775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9a8af2775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9a8af27753_0_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log y instead of y</a:t>
            </a:r>
            <a:endParaRPr/>
          </a:p>
          <a:p>
            <a:pPr indent="-317500" lvl="0" marL="457200" rtl="0" algn="l">
              <a:spcBef>
                <a:spcPts val="0"/>
              </a:spcBef>
              <a:spcAft>
                <a:spcPts val="0"/>
              </a:spcAft>
              <a:buSzPts val="1400"/>
              <a:buChar char="-"/>
            </a:pPr>
            <a:r>
              <a:rPr lang="en"/>
              <a:t>Going up a fixed #cm on y axis = multiplying y with a fixed factor</a:t>
            </a:r>
            <a:endParaRPr/>
          </a:p>
          <a:p>
            <a:pPr indent="0" lvl="0" marL="0" rtl="0" algn="l">
              <a:spcBef>
                <a:spcPts val="0"/>
              </a:spcBef>
              <a:spcAft>
                <a:spcPts val="0"/>
              </a:spcAft>
              <a:buNone/>
            </a:pPr>
            <a:r>
              <a:t/>
            </a:r>
            <a:endParaRPr/>
          </a:p>
        </p:txBody>
      </p:sp>
      <p:sp>
        <p:nvSpPr>
          <p:cNvPr id="609" name="Google Shape;609;g9a8af27753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9a8af27753_0_1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How to compute error bars? Next lecture!</a:t>
            </a:r>
            <a:endParaRPr/>
          </a:p>
        </p:txBody>
      </p:sp>
      <p:sp>
        <p:nvSpPr>
          <p:cNvPr id="631" name="Google Shape;631;g9a8af27753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9a8af27753_0_3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Note consistent y-axis ranges!</a:t>
            </a:r>
            <a:endParaRPr/>
          </a:p>
          <a:p>
            <a:pPr indent="-317500" lvl="0" marL="457200" rtl="0" algn="l">
              <a:spcBef>
                <a:spcPts val="0"/>
              </a:spcBef>
              <a:spcAft>
                <a:spcPts val="0"/>
              </a:spcAft>
              <a:buSzPts val="1400"/>
              <a:buChar char="-"/>
            </a:pPr>
            <a:r>
              <a:rPr lang="en"/>
              <a:t>Note consistent colors: 1 color ←→ 1 country</a:t>
            </a:r>
            <a:endParaRPr/>
          </a:p>
          <a:p>
            <a:pPr indent="-317500" lvl="0" marL="457200" rtl="0" algn="l">
              <a:spcBef>
                <a:spcPts val="0"/>
              </a:spcBef>
              <a:spcAft>
                <a:spcPts val="0"/>
              </a:spcAft>
              <a:buSzPts val="1400"/>
              <a:buChar char="-"/>
            </a:pPr>
            <a:r>
              <a:rPr lang="en"/>
              <a:t>Meta level: note how I used green consistently to make it clear that the green circles are supposed to exemplify how to use colors consistently</a:t>
            </a:r>
            <a:endParaRPr/>
          </a:p>
        </p:txBody>
      </p:sp>
      <p:sp>
        <p:nvSpPr>
          <p:cNvPr id="644" name="Google Shape;644;g9a8af27753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21c40248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21c40248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7b7b74d1f_3_2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17b7b74d1f_3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7b7b74d1f_3_3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Use online resources to find the best color schemes; e.g.,</a:t>
            </a:r>
            <a:endParaRPr/>
          </a:p>
          <a:p>
            <a:pPr indent="-165100" lvl="2" marL="1143000" rtl="0" algn="l">
              <a:spcBef>
                <a:spcPts val="0"/>
              </a:spcBef>
              <a:spcAft>
                <a:spcPts val="0"/>
              </a:spcAft>
              <a:buSzPts val="1400"/>
              <a:buChar char="•"/>
            </a:pPr>
            <a:r>
              <a:rPr lang="en"/>
              <a:t>Color Brewer</a:t>
            </a:r>
            <a:endParaRPr/>
          </a:p>
          <a:p>
            <a:pPr indent="-165100" lvl="2" marL="1143000" rtl="0" algn="l">
              <a:spcBef>
                <a:spcPts val="0"/>
              </a:spcBef>
              <a:spcAft>
                <a:spcPts val="0"/>
              </a:spcAft>
              <a:buSzPts val="1400"/>
              <a:buChar char="•"/>
            </a:pPr>
            <a:r>
              <a:rPr lang="en"/>
              <a:t>Kuler</a:t>
            </a:r>
            <a:endParaRPr/>
          </a:p>
          <a:p>
            <a:pPr indent="-165100" lvl="2" marL="1143000" rtl="0" algn="l">
              <a:spcBef>
                <a:spcPts val="0"/>
              </a:spcBef>
              <a:spcAft>
                <a:spcPts val="0"/>
              </a:spcAft>
              <a:buSzPts val="1400"/>
              <a:buChar char="•"/>
            </a:pPr>
            <a:r>
              <a:rPr lang="en"/>
              <a:t>Colour Lovers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 out “colorblind safe”</a:t>
            </a:r>
            <a:endParaRPr/>
          </a:p>
        </p:txBody>
      </p:sp>
      <p:sp>
        <p:nvSpPr>
          <p:cNvPr id="666" name="Google Shape;666;g17b7b74d1f_3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5e1397567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5e1397567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Rainbow colors a </a:t>
            </a:r>
            <a:r>
              <a:rPr lang="en"/>
              <a:t>horrible choice for a colorblind audience</a:t>
            </a:r>
            <a:endParaRPr/>
          </a:p>
          <a:p>
            <a:pPr indent="-317500" lvl="0" marL="457200" rtl="0" algn="l">
              <a:spcBef>
                <a:spcPts val="0"/>
              </a:spcBef>
              <a:spcAft>
                <a:spcPts val="0"/>
              </a:spcAft>
              <a:buSzPts val="1400"/>
              <a:buChar char="-"/>
            </a:pPr>
            <a:r>
              <a:rPr lang="en"/>
              <a:t>On that note: traffic light colors also stupid (should be yellow/blue, not red/green)</a:t>
            </a:r>
            <a:endParaRPr/>
          </a:p>
          <a:p>
            <a:pPr indent="-317500" lvl="0" marL="457200" rtl="0" algn="l">
              <a:spcBef>
                <a:spcPts val="0"/>
              </a:spcBef>
              <a:spcAft>
                <a:spcPts val="0"/>
              </a:spcAft>
              <a:buSzPts val="1400"/>
              <a:buChar char="-"/>
            </a:pPr>
            <a:r>
              <a:rPr lang="en"/>
              <a:t>Horrible: Matlab uses red/green as default colors</a:t>
            </a:r>
            <a:endParaRPr/>
          </a:p>
          <a:p>
            <a:pPr indent="-317500" lvl="0" marL="457200" rtl="0" algn="l">
              <a:spcBef>
                <a:spcPts val="0"/>
              </a:spcBef>
              <a:spcAft>
                <a:spcPts val="0"/>
              </a:spcAft>
              <a:buSzPts val="1400"/>
              <a:buChar char="-"/>
            </a:pPr>
            <a:r>
              <a:rPr lang="en"/>
              <a:t>Instead: use colorblind-safe palettes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9a8af2775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9a8af2775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https://image.slidesharecdn.com/slidesharematerialstatistical-chartscsp-150306103804-conversion-gate01/95/using-charts-to-present-statistical-data-to-nonstatisticians-5-638.jpg</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5e139756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5e139756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(Don’t discuss in class!)</a:t>
            </a:r>
            <a:endParaRPr/>
          </a:p>
          <a:p>
            <a:pPr indent="-317500" lvl="0" marL="457200" rtl="0" algn="l">
              <a:spcBef>
                <a:spcPts val="0"/>
              </a:spcBef>
              <a:spcAft>
                <a:spcPts val="0"/>
              </a:spcAft>
              <a:buSzPts val="1400"/>
              <a:buChar char="-"/>
            </a:pPr>
            <a:r>
              <a:rPr lang="en"/>
              <a:t>Some of them violate principles that we discussed, others are wrong in other ways. Have fun!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5e139756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5e139756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7b7b74d1f_3_3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Everything we’ve seen in this lecture so far</a:t>
            </a:r>
            <a:endParaRPr/>
          </a:p>
          <a:p>
            <a:pPr indent="-317500" lvl="0" marL="457200" rtl="0" algn="l">
              <a:spcBef>
                <a:spcPts val="0"/>
              </a:spcBef>
              <a:spcAft>
                <a:spcPts val="0"/>
              </a:spcAft>
              <a:buSzPts val="1400"/>
              <a:buChar char="-"/>
            </a:pPr>
            <a:r>
              <a:rPr lang="en"/>
              <a:t>Sometimes hard to distinguish from art (see pics; also cf. “Garden of Eden”)</a:t>
            </a:r>
            <a:endParaRPr/>
          </a:p>
        </p:txBody>
      </p:sp>
      <p:sp>
        <p:nvSpPr>
          <p:cNvPr id="711" name="Google Shape;711;g17b7b74d1f_3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7b7b74d1f_1_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17b7b74d1f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7b7b74d1f_1_5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17b7b74d1f_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7b7b74d1f_1_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Never just blink the weirdness away; stare it straight in the eye</a:t>
            </a:r>
            <a:endParaRPr/>
          </a:p>
          <a:p>
            <a:pPr indent="-317500" lvl="0" marL="457200" rtl="0" algn="l">
              <a:spcBef>
                <a:spcPts val="0"/>
              </a:spcBef>
              <a:spcAft>
                <a:spcPts val="0"/>
              </a:spcAft>
              <a:buSzPts val="1400"/>
              <a:buChar char="-"/>
            </a:pPr>
            <a:r>
              <a:rPr lang="en"/>
              <a:t>… </a:t>
            </a:r>
            <a:endParaRPr/>
          </a:p>
          <a:p>
            <a:pPr indent="-317500" lvl="0" marL="457200" rtl="0" algn="l">
              <a:spcBef>
                <a:spcPts val="0"/>
              </a:spcBef>
              <a:spcAft>
                <a:spcPts val="0"/>
              </a:spcAft>
              <a:buSzPts val="1400"/>
              <a:buChar char="-"/>
            </a:pPr>
            <a:r>
              <a:rPr lang="en"/>
              <a:t>“No good or bad in science”; you try to find what the world is like</a:t>
            </a:r>
            <a:endParaRPr/>
          </a:p>
          <a:p>
            <a:pPr indent="-317500" lvl="0" marL="457200" rtl="0" algn="l">
              <a:spcBef>
                <a:spcPts val="0"/>
              </a:spcBef>
              <a:spcAft>
                <a:spcPts val="0"/>
              </a:spcAft>
              <a:buSzPts val="1400"/>
              <a:buChar char="-"/>
            </a:pPr>
            <a:r>
              <a:rPr lang="en"/>
              <a:t>Famous example: Hubel &amp; Wiesel’s cat experiments</a:t>
            </a:r>
            <a:endParaRPr/>
          </a:p>
        </p:txBody>
      </p:sp>
      <p:sp>
        <p:nvSpPr>
          <p:cNvPr id="744" name="Google Shape;744;g17b7b74d1f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7b7b74d1f_3_1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Viz matters throughout data science: 3 broad classes of use cases:</a:t>
            </a:r>
            <a:endParaRPr/>
          </a:p>
          <a:p>
            <a:pPr indent="0" lvl="0" marL="0" rtl="0" algn="l">
              <a:spcBef>
                <a:spcPts val="0"/>
              </a:spcBef>
              <a:spcAft>
                <a:spcPts val="0"/>
              </a:spcAft>
              <a:buNone/>
            </a:pPr>
            <a:r>
              <a:rPr lang="en"/>
              <a:t>…</a:t>
            </a:r>
            <a:endParaRPr/>
          </a:p>
          <a:p>
            <a:pPr indent="-317500" lvl="0" marL="457200" rtl="0" algn="l">
              <a:spcBef>
                <a:spcPts val="0"/>
              </a:spcBef>
              <a:spcAft>
                <a:spcPts val="0"/>
              </a:spcAft>
              <a:buSzPts val="1400"/>
              <a:buAutoNum type="arabicPeriod"/>
            </a:pPr>
            <a:r>
              <a:rPr lang="en"/>
              <a:t>Before and during analysis</a:t>
            </a:r>
            <a:endParaRPr/>
          </a:p>
          <a:p>
            <a:pPr indent="-317500" lvl="0" marL="457200" rtl="0" algn="l">
              <a:spcBef>
                <a:spcPts val="0"/>
              </a:spcBef>
              <a:spcAft>
                <a:spcPts val="0"/>
              </a:spcAft>
              <a:buSzPts val="1400"/>
              <a:buAutoNum type="arabicPeriod"/>
            </a:pPr>
            <a:r>
              <a:rPr lang="en"/>
              <a:t>After analysis</a:t>
            </a:r>
            <a:endParaRPr/>
          </a:p>
          <a:p>
            <a:pPr indent="-317500" lvl="0" marL="457200" rtl="0" algn="l">
              <a:spcBef>
                <a:spcPts val="0"/>
              </a:spcBef>
              <a:spcAft>
                <a:spcPts val="0"/>
              </a:spcAft>
              <a:buSzPts val="1400"/>
              <a:buAutoNum type="arabicPeriod"/>
            </a:pPr>
            <a:r>
              <a:rPr lang="en"/>
              <a:t>After analysis</a:t>
            </a:r>
            <a:endParaRPr/>
          </a:p>
        </p:txBody>
      </p:sp>
      <p:sp>
        <p:nvSpPr>
          <p:cNvPr id="253" name="Google Shape;253;g17b7b74d1f_3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7b7b74d1f_3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17b7b74d1f_3_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(links unfortunately behind paywall now – but CANCEL trick…)</a:t>
            </a:r>
            <a:endParaRPr b="0" i="0" sz="1200" u="none" cap="none" strike="noStrike">
              <a:solidFill>
                <a:schemeClr val="dk1"/>
              </a:solidFill>
              <a:latin typeface="Calibri"/>
              <a:ea typeface="Calibri"/>
              <a:cs typeface="Calibri"/>
              <a:sym typeface="Calibri"/>
            </a:endParaRPr>
          </a:p>
        </p:txBody>
      </p:sp>
      <p:sp>
        <p:nvSpPr>
          <p:cNvPr id="763" name="Google Shape;763;g17b7b74d1f_3_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7b7b74d1f_3_7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17b7b74d1f_3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7b7b74d1f_3_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We’ll end with a look into the crystal ball</a:t>
            </a:r>
            <a:endParaRPr/>
          </a:p>
          <a:p>
            <a:pPr indent="-317500" lvl="0" marL="457200" rtl="0" algn="l">
              <a:spcBef>
                <a:spcPts val="0"/>
              </a:spcBef>
              <a:spcAft>
                <a:spcPts val="0"/>
              </a:spcAft>
              <a:buSzPts val="1400"/>
              <a:buChar char="-"/>
            </a:pPr>
            <a:r>
              <a:rPr lang="en"/>
              <a:t>ADA class over course of semester ;)</a:t>
            </a:r>
            <a:endParaRPr/>
          </a:p>
          <a:p>
            <a:pPr indent="-317500" lvl="0" marL="4572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Reason for slide title: “Give new perspectives”</a:t>
            </a:r>
            <a:endParaRPr/>
          </a:p>
          <a:p>
            <a:pPr indent="-317500" lvl="1" marL="914400" rtl="0" algn="l">
              <a:spcBef>
                <a:spcPts val="0"/>
              </a:spcBef>
              <a:spcAft>
                <a:spcPts val="0"/>
              </a:spcAft>
              <a:buSzPts val="1400"/>
              <a:buChar char="-"/>
            </a:pPr>
            <a:r>
              <a:rPr lang="en"/>
              <a:t>Groundbreaking: from perspective of soldier, not generals or politicians</a:t>
            </a:r>
            <a:endParaRPr/>
          </a:p>
        </p:txBody>
      </p:sp>
      <p:sp>
        <p:nvSpPr>
          <p:cNvPr id="779" name="Google Shape;779;g17b7b74d1f_3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5e139756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5e139756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slides provide pointers to specific tools</a:t>
            </a:r>
            <a:endParaRPr/>
          </a:p>
          <a:p>
            <a:pPr indent="0" lvl="0" marL="0" rtl="0" algn="l">
              <a:spcBef>
                <a:spcPts val="0"/>
              </a:spcBef>
              <a:spcAft>
                <a:spcPts val="0"/>
              </a:spcAft>
              <a:buNone/>
            </a:pPr>
            <a:r>
              <a:rPr lang="en"/>
              <a:t>Won’t discuss in class</a:t>
            </a:r>
            <a:endParaRPr/>
          </a:p>
          <a:p>
            <a:pPr indent="0" lvl="0" marL="0" rtl="0" algn="l">
              <a:spcBef>
                <a:spcPts val="0"/>
              </a:spcBef>
              <a:spcAft>
                <a:spcPts val="0"/>
              </a:spcAft>
              <a:buNone/>
            </a:pPr>
            <a:r>
              <a:rPr lang="en"/>
              <a:t>Feel free to follow up on these pointers yourself</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7b7b74d1f_3_4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17b7b74d1f_3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7b7b74d1f_3_4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17b7b74d1f_3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7b7b74d1f_3_4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17b7b74d1f_3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7b7b74d1f_3_4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17b7b74d1f_3_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7b7b74d1f_3_4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17b7b74d1f_3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5e1397567_0_4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25e1397567_0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40bf5536d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40bf5536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621c40248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621c40248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7b7b74d1f_1_10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Personally don’t like this: x-axis seems to have meaningful ordering, but doesn’t</a:t>
            </a:r>
            <a:endParaRPr/>
          </a:p>
          <a:p>
            <a:pPr indent="-317500" lvl="0" marL="457200" rtl="0" algn="l">
              <a:spcBef>
                <a:spcPts val="0"/>
              </a:spcBef>
              <a:spcAft>
                <a:spcPts val="0"/>
              </a:spcAft>
              <a:buSzPts val="1400"/>
              <a:buChar char="-"/>
            </a:pPr>
            <a:r>
              <a:rPr lang="en"/>
              <a:t>→ p.t.o.</a:t>
            </a:r>
            <a:endParaRPr/>
          </a:p>
        </p:txBody>
      </p:sp>
      <p:sp>
        <p:nvSpPr>
          <p:cNvPr id="851" name="Google Shape;851;g17b7b74d1f_1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7b7b74d1f_1_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17b7b74d1f_1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5e1397567_0_3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25e1397567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7b7b74d1f_3_1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17b7b74d1f_3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7b7b74d1f_3_3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red/green: worst colors (as per previous slide)... </a:t>
            </a:r>
            <a:endParaRPr/>
          </a:p>
        </p:txBody>
      </p:sp>
      <p:sp>
        <p:nvSpPr>
          <p:cNvPr id="884" name="Google Shape;884;g17b7b74d1f_3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7b7b74d1f_3_3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17b7b74d1f_3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9a8af27753_0_1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9a8af27753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7b7b74d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7b7b74d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Previous ex. </a:t>
            </a:r>
            <a:r>
              <a:rPr lang="en"/>
              <a:t>h</a:t>
            </a:r>
            <a:r>
              <a:rPr lang="en"/>
              <a:t>ighly non-traditional viz – but still a viz</a:t>
            </a:r>
            <a:endParaRPr/>
          </a:p>
          <a:p>
            <a:pPr indent="-317500" lvl="0" marL="457200" rtl="0" algn="l">
              <a:spcBef>
                <a:spcPts val="0"/>
              </a:spcBef>
              <a:spcAft>
                <a:spcPts val="0"/>
              </a:spcAft>
              <a:buSzPts val="1400"/>
              <a:buChar char="-"/>
            </a:pPr>
            <a:r>
              <a:rPr lang="en"/>
              <a:t>More traditional: static</a:t>
            </a:r>
            <a:endParaRPr/>
          </a:p>
          <a:p>
            <a:pPr indent="-317500" lvl="0" marL="457200" rtl="0" algn="l">
              <a:spcBef>
                <a:spcPts val="0"/>
              </a:spcBef>
              <a:spcAft>
                <a:spcPts val="0"/>
              </a:spcAft>
              <a:buSzPts val="1400"/>
              <a:buChar char="-"/>
            </a:pPr>
            <a:r>
              <a:rPr lang="en"/>
              <a:t>Now more and more </a:t>
            </a:r>
            <a:r>
              <a:rPr lang="en"/>
              <a:t>interactive</a:t>
            </a:r>
            <a:r>
              <a:rPr lang="en"/>
              <a:t> (but w/ a computer, not plants…)</a:t>
            </a:r>
            <a:endParaRPr/>
          </a:p>
          <a:p>
            <a:pPr indent="-317500" lvl="0" marL="457200" rtl="0" algn="l">
              <a:spcBef>
                <a:spcPts val="0"/>
              </a:spcBef>
              <a:spcAft>
                <a:spcPts val="0"/>
              </a:spcAft>
              <a:buSzPts val="1400"/>
              <a:buChar char="-"/>
            </a:pPr>
            <a:r>
              <a:rPr lang="en"/>
              <a:t>In this lecture, will focus on static viz</a:t>
            </a:r>
            <a:endParaRPr/>
          </a:p>
          <a:p>
            <a:pPr indent="-317500" lvl="0" marL="457200" rtl="0" algn="l">
              <a:spcBef>
                <a:spcPts val="0"/>
              </a:spcBef>
              <a:spcAft>
                <a:spcPts val="0"/>
              </a:spcAft>
              <a:buSzPts val="1400"/>
              <a:buChar char="-"/>
            </a:pPr>
            <a:r>
              <a:rPr lang="en"/>
              <a:t>Without these basics, won’t be successful at </a:t>
            </a:r>
            <a:r>
              <a:rPr lang="en">
                <a:solidFill>
                  <a:schemeClr val="dk1"/>
                </a:solidFill>
              </a:rPr>
              <a:t>interactive viz</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2191ab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92191ab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Including about interactive viz</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2191ab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2191ab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3"/>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a:spcBef>
                <a:spcPts val="0"/>
              </a:spcBef>
              <a:spcAft>
                <a:spcPts val="0"/>
              </a:spcAft>
              <a:buSzPts val="3000"/>
              <a:buNone/>
              <a:defRPr sz="1800"/>
            </a:lvl2pPr>
            <a:lvl3pPr indent="0" lvl="2">
              <a:spcBef>
                <a:spcPts val="0"/>
              </a:spcBef>
              <a:spcAft>
                <a:spcPts val="0"/>
              </a:spcAft>
              <a:buSzPts val="3000"/>
              <a:buNone/>
              <a:defRPr sz="1800"/>
            </a:lvl3pPr>
            <a:lvl4pPr indent="0" lvl="3">
              <a:spcBef>
                <a:spcPts val="0"/>
              </a:spcBef>
              <a:spcAft>
                <a:spcPts val="0"/>
              </a:spcAft>
              <a:buSzPts val="3000"/>
              <a:buNone/>
              <a:defRPr sz="1800"/>
            </a:lvl4pPr>
            <a:lvl5pPr indent="0" lvl="4">
              <a:spcBef>
                <a:spcPts val="0"/>
              </a:spcBef>
              <a:spcAft>
                <a:spcPts val="0"/>
              </a:spcAft>
              <a:buSzPts val="3000"/>
              <a:buNone/>
              <a:defRPr sz="1800"/>
            </a:lvl5pPr>
            <a:lvl6pPr indent="0" lvl="5">
              <a:spcBef>
                <a:spcPts val="0"/>
              </a:spcBef>
              <a:spcAft>
                <a:spcPts val="0"/>
              </a:spcAft>
              <a:buSzPts val="3000"/>
              <a:buNone/>
              <a:defRPr sz="1800"/>
            </a:lvl6pPr>
            <a:lvl7pPr indent="0" lvl="6">
              <a:spcBef>
                <a:spcPts val="0"/>
              </a:spcBef>
              <a:spcAft>
                <a:spcPts val="0"/>
              </a:spcAft>
              <a:buSzPts val="3000"/>
              <a:buNone/>
              <a:defRPr sz="1800"/>
            </a:lvl7pPr>
            <a:lvl8pPr indent="0" lvl="7">
              <a:spcBef>
                <a:spcPts val="0"/>
              </a:spcBef>
              <a:spcAft>
                <a:spcPts val="0"/>
              </a:spcAft>
              <a:buSzPts val="3000"/>
              <a:buNone/>
              <a:defRPr sz="1800"/>
            </a:lvl8pPr>
            <a:lvl9pPr indent="0" lvl="8">
              <a:spcBef>
                <a:spcPts val="0"/>
              </a:spcBef>
              <a:spcAft>
                <a:spcPts val="0"/>
              </a:spcAft>
              <a:buSzPts val="3000"/>
              <a:buNone/>
              <a:defRPr sz="1800"/>
            </a:lvl9pPr>
          </a:lstStyle>
          <a:p/>
        </p:txBody>
      </p:sp>
      <p:sp>
        <p:nvSpPr>
          <p:cNvPr id="70" name="Google Shape;70;p13"/>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71" name="Google Shape;71;p13"/>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2" name="Shape 72"/>
        <p:cNvGrpSpPr/>
        <p:nvPr/>
      </p:nvGrpSpPr>
      <p:grpSpPr>
        <a:xfrm>
          <a:off x="0" y="0"/>
          <a:ext cx="0" cy="0"/>
          <a:chOff x="0" y="0"/>
          <a:chExt cx="0" cy="0"/>
        </a:xfrm>
      </p:grpSpPr>
      <p:sp>
        <p:nvSpPr>
          <p:cNvPr id="73" name="Google Shape;73;p14"/>
          <p:cNvSpPr txBox="1"/>
          <p:nvPr>
            <p:ph type="title"/>
          </p:nvPr>
        </p:nvSpPr>
        <p:spPr>
          <a:xfrm>
            <a:off x="685800" y="457200"/>
            <a:ext cx="77724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a:spcBef>
                <a:spcPts val="0"/>
              </a:spcBef>
              <a:spcAft>
                <a:spcPts val="0"/>
              </a:spcAft>
              <a:buSzPts val="3000"/>
              <a:buNone/>
              <a:defRPr sz="1800"/>
            </a:lvl2pPr>
            <a:lvl3pPr indent="0" lvl="2">
              <a:spcBef>
                <a:spcPts val="0"/>
              </a:spcBef>
              <a:spcAft>
                <a:spcPts val="0"/>
              </a:spcAft>
              <a:buSzPts val="3000"/>
              <a:buNone/>
              <a:defRPr sz="1800"/>
            </a:lvl3pPr>
            <a:lvl4pPr indent="0" lvl="3">
              <a:spcBef>
                <a:spcPts val="0"/>
              </a:spcBef>
              <a:spcAft>
                <a:spcPts val="0"/>
              </a:spcAft>
              <a:buSzPts val="3000"/>
              <a:buNone/>
              <a:defRPr sz="1800"/>
            </a:lvl4pPr>
            <a:lvl5pPr indent="0" lvl="4">
              <a:spcBef>
                <a:spcPts val="0"/>
              </a:spcBef>
              <a:spcAft>
                <a:spcPts val="0"/>
              </a:spcAft>
              <a:buSzPts val="3000"/>
              <a:buNone/>
              <a:defRPr sz="1800"/>
            </a:lvl5pPr>
            <a:lvl6pPr indent="0" lvl="5">
              <a:spcBef>
                <a:spcPts val="0"/>
              </a:spcBef>
              <a:spcAft>
                <a:spcPts val="0"/>
              </a:spcAft>
              <a:buSzPts val="3000"/>
              <a:buNone/>
              <a:defRPr sz="1800"/>
            </a:lvl6pPr>
            <a:lvl7pPr indent="0" lvl="6">
              <a:spcBef>
                <a:spcPts val="0"/>
              </a:spcBef>
              <a:spcAft>
                <a:spcPts val="0"/>
              </a:spcAft>
              <a:buSzPts val="3000"/>
              <a:buNone/>
              <a:defRPr sz="1800"/>
            </a:lvl7pPr>
            <a:lvl8pPr indent="0" lvl="7">
              <a:spcBef>
                <a:spcPts val="0"/>
              </a:spcBef>
              <a:spcAft>
                <a:spcPts val="0"/>
              </a:spcAft>
              <a:buSzPts val="3000"/>
              <a:buNone/>
              <a:defRPr sz="1800"/>
            </a:lvl8pPr>
            <a:lvl9pPr indent="0" lvl="8">
              <a:spcBef>
                <a:spcPts val="0"/>
              </a:spcBef>
              <a:spcAft>
                <a:spcPts val="0"/>
              </a:spcAft>
              <a:buSzPts val="3000"/>
              <a:buNone/>
              <a:defRPr sz="1800"/>
            </a:lvl9pPr>
          </a:lstStyle>
          <a:p/>
        </p:txBody>
      </p:sp>
      <p:sp>
        <p:nvSpPr>
          <p:cNvPr id="74" name="Google Shape;74;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75" name="Shape 75"/>
        <p:cNvGrpSpPr/>
        <p:nvPr/>
      </p:nvGrpSpPr>
      <p:grpSpPr>
        <a:xfrm>
          <a:off x="0" y="0"/>
          <a:ext cx="0" cy="0"/>
          <a:chOff x="0" y="0"/>
          <a:chExt cx="0" cy="0"/>
        </a:xfrm>
      </p:grpSpPr>
      <p:sp>
        <p:nvSpPr>
          <p:cNvPr id="76" name="Google Shape;76;p15"/>
          <p:cNvSpPr txBox="1"/>
          <p:nvPr>
            <p:ph idx="1" type="body"/>
          </p:nvPr>
        </p:nvSpPr>
        <p:spPr>
          <a:xfrm>
            <a:off x="566738" y="171450"/>
            <a:ext cx="8001000" cy="43434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77" name="Google Shape;77;p15"/>
          <p:cNvSpPr txBox="1"/>
          <p:nvPr>
            <p:ph idx="10" type="dt"/>
          </p:nvPr>
        </p:nvSpPr>
        <p:spPr>
          <a:xfrm>
            <a:off x="609600" y="4683919"/>
            <a:ext cx="1981200" cy="35718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5"/>
          <p:cNvSpPr txBox="1"/>
          <p:nvPr>
            <p:ph idx="11" type="ftr"/>
          </p:nvPr>
        </p:nvSpPr>
        <p:spPr>
          <a:xfrm>
            <a:off x="2895600" y="4686300"/>
            <a:ext cx="3200400" cy="35718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sz="1300">
                <a:solidFill>
                  <a:schemeClr val="dk1"/>
                </a:solidFill>
                <a:latin typeface="Calibri"/>
                <a:ea typeface="Calibri"/>
                <a:cs typeface="Calibri"/>
                <a:sym typeface="Calibri"/>
              </a:defRPr>
            </a:lvl1pPr>
            <a:lvl2pPr lvl="1">
              <a:buNone/>
              <a:defRPr sz="1300">
                <a:solidFill>
                  <a:schemeClr val="dk1"/>
                </a:solidFill>
                <a:latin typeface="Calibri"/>
                <a:ea typeface="Calibri"/>
                <a:cs typeface="Calibri"/>
                <a:sym typeface="Calibri"/>
              </a:defRPr>
            </a:lvl2pPr>
            <a:lvl3pPr lvl="2">
              <a:buNone/>
              <a:defRPr sz="1300">
                <a:solidFill>
                  <a:schemeClr val="dk1"/>
                </a:solidFill>
                <a:latin typeface="Calibri"/>
                <a:ea typeface="Calibri"/>
                <a:cs typeface="Calibri"/>
                <a:sym typeface="Calibri"/>
              </a:defRPr>
            </a:lvl3pPr>
            <a:lvl4pPr lvl="3">
              <a:buNone/>
              <a:defRPr sz="1300">
                <a:solidFill>
                  <a:schemeClr val="dk1"/>
                </a:solidFill>
                <a:latin typeface="Calibri"/>
                <a:ea typeface="Calibri"/>
                <a:cs typeface="Calibri"/>
                <a:sym typeface="Calibri"/>
              </a:defRPr>
            </a:lvl4pPr>
            <a:lvl5pPr lvl="4">
              <a:buNone/>
              <a:defRPr sz="1300">
                <a:solidFill>
                  <a:schemeClr val="dk1"/>
                </a:solidFill>
                <a:latin typeface="Calibri"/>
                <a:ea typeface="Calibri"/>
                <a:cs typeface="Calibri"/>
                <a:sym typeface="Calibri"/>
              </a:defRPr>
            </a:lvl5pPr>
            <a:lvl6pPr lvl="5">
              <a:buNone/>
              <a:defRPr sz="1300">
                <a:solidFill>
                  <a:schemeClr val="dk1"/>
                </a:solidFill>
                <a:latin typeface="Calibri"/>
                <a:ea typeface="Calibri"/>
                <a:cs typeface="Calibri"/>
                <a:sym typeface="Calibri"/>
              </a:defRPr>
            </a:lvl6pPr>
            <a:lvl7pPr lvl="6">
              <a:buNone/>
              <a:defRPr sz="1300">
                <a:solidFill>
                  <a:schemeClr val="dk1"/>
                </a:solidFill>
                <a:latin typeface="Calibri"/>
                <a:ea typeface="Calibri"/>
                <a:cs typeface="Calibri"/>
                <a:sym typeface="Calibri"/>
              </a:defRPr>
            </a:lvl7pPr>
            <a:lvl8pPr lvl="7">
              <a:buNone/>
              <a:defRPr sz="1300">
                <a:solidFill>
                  <a:schemeClr val="dk1"/>
                </a:solidFill>
                <a:latin typeface="Calibri"/>
                <a:ea typeface="Calibri"/>
                <a:cs typeface="Calibri"/>
                <a:sym typeface="Calibri"/>
              </a:defRPr>
            </a:lvl8pPr>
            <a:lvl9pPr lvl="8">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80" name="Shape 80"/>
        <p:cNvGrpSpPr/>
        <p:nvPr/>
      </p:nvGrpSpPr>
      <p:grpSpPr>
        <a:xfrm>
          <a:off x="0" y="0"/>
          <a:ext cx="0" cy="0"/>
          <a:chOff x="0" y="0"/>
          <a:chExt cx="0" cy="0"/>
        </a:xfrm>
      </p:grpSpPr>
      <p:sp>
        <p:nvSpPr>
          <p:cNvPr id="81" name="Google Shape;81;p16"/>
          <p:cNvSpPr txBox="1"/>
          <p:nvPr>
            <p:ph type="title"/>
          </p:nvPr>
        </p:nvSpPr>
        <p:spPr>
          <a:xfrm>
            <a:off x="722313" y="3305175"/>
            <a:ext cx="7772400" cy="1021556"/>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3000"/>
              <a:buFont typeface="Calibri"/>
              <a:buNone/>
              <a:defRPr b="1" i="0" sz="4000" u="none" cap="none" strike="noStrike">
                <a:solidFill>
                  <a:schemeClr val="dk1"/>
                </a:solidFill>
                <a:latin typeface="Calibri"/>
                <a:ea typeface="Calibri"/>
                <a:cs typeface="Calibri"/>
                <a:sym typeface="Calibri"/>
              </a:defRPr>
            </a:lvl1pPr>
            <a:lvl2pPr indent="0" lvl="1">
              <a:spcBef>
                <a:spcPts val="0"/>
              </a:spcBef>
              <a:spcAft>
                <a:spcPts val="0"/>
              </a:spcAft>
              <a:buSzPts val="3000"/>
              <a:buNone/>
              <a:defRPr sz="1800"/>
            </a:lvl2pPr>
            <a:lvl3pPr indent="0" lvl="2">
              <a:spcBef>
                <a:spcPts val="0"/>
              </a:spcBef>
              <a:spcAft>
                <a:spcPts val="0"/>
              </a:spcAft>
              <a:buSzPts val="3000"/>
              <a:buNone/>
              <a:defRPr sz="1800"/>
            </a:lvl3pPr>
            <a:lvl4pPr indent="0" lvl="3">
              <a:spcBef>
                <a:spcPts val="0"/>
              </a:spcBef>
              <a:spcAft>
                <a:spcPts val="0"/>
              </a:spcAft>
              <a:buSzPts val="3000"/>
              <a:buNone/>
              <a:defRPr sz="1800"/>
            </a:lvl4pPr>
            <a:lvl5pPr indent="0" lvl="4">
              <a:spcBef>
                <a:spcPts val="0"/>
              </a:spcBef>
              <a:spcAft>
                <a:spcPts val="0"/>
              </a:spcAft>
              <a:buSzPts val="3000"/>
              <a:buNone/>
              <a:defRPr sz="1800"/>
            </a:lvl5pPr>
            <a:lvl6pPr indent="0" lvl="5">
              <a:spcBef>
                <a:spcPts val="0"/>
              </a:spcBef>
              <a:spcAft>
                <a:spcPts val="0"/>
              </a:spcAft>
              <a:buSzPts val="3000"/>
              <a:buNone/>
              <a:defRPr sz="1800"/>
            </a:lvl6pPr>
            <a:lvl7pPr indent="0" lvl="6">
              <a:spcBef>
                <a:spcPts val="0"/>
              </a:spcBef>
              <a:spcAft>
                <a:spcPts val="0"/>
              </a:spcAft>
              <a:buSzPts val="3000"/>
              <a:buNone/>
              <a:defRPr sz="1800"/>
            </a:lvl7pPr>
            <a:lvl8pPr indent="0" lvl="7">
              <a:spcBef>
                <a:spcPts val="0"/>
              </a:spcBef>
              <a:spcAft>
                <a:spcPts val="0"/>
              </a:spcAft>
              <a:buSzPts val="3000"/>
              <a:buNone/>
              <a:defRPr sz="1800"/>
            </a:lvl8pPr>
            <a:lvl9pPr indent="0" lvl="8">
              <a:spcBef>
                <a:spcPts val="0"/>
              </a:spcBef>
              <a:spcAft>
                <a:spcPts val="0"/>
              </a:spcAft>
              <a:buSzPts val="3000"/>
              <a:buNone/>
              <a:defRPr sz="1800"/>
            </a:lvl9pPr>
          </a:lstStyle>
          <a:p/>
        </p:txBody>
      </p:sp>
      <p:sp>
        <p:nvSpPr>
          <p:cNvPr id="82" name="Google Shape;82;p16"/>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18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16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16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1600"/>
              </a:spcBef>
              <a:spcAft>
                <a:spcPts val="160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83" name="Google Shape;83;p1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90" name="Shape 90"/>
        <p:cNvGrpSpPr/>
        <p:nvPr/>
      </p:nvGrpSpPr>
      <p:grpSpPr>
        <a:xfrm>
          <a:off x="0" y="0"/>
          <a:ext cx="0" cy="0"/>
          <a:chOff x="0" y="0"/>
          <a:chExt cx="0" cy="0"/>
        </a:xfrm>
      </p:grpSpPr>
      <p:cxnSp>
        <p:nvCxnSpPr>
          <p:cNvPr id="91" name="Google Shape;91;p18"/>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92" name="Google Shape;92;p18"/>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93" name="Google Shape;93;p1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94" name="Google Shape;94;p18"/>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95" name="Google Shape;95;p18"/>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6" name="Google Shape;96;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97" name="Shape 97"/>
        <p:cNvGrpSpPr/>
        <p:nvPr/>
      </p:nvGrpSpPr>
      <p:grpSpPr>
        <a:xfrm>
          <a:off x="0" y="0"/>
          <a:ext cx="0" cy="0"/>
          <a:chOff x="0" y="0"/>
          <a:chExt cx="0" cy="0"/>
        </a:xfrm>
      </p:grpSpPr>
      <p:cxnSp>
        <p:nvCxnSpPr>
          <p:cNvPr id="98" name="Google Shape;98;p19"/>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99" name="Google Shape;99;p19"/>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00" name="Google Shape;100;p1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01" name="Google Shape;101;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cxnSp>
        <p:nvCxnSpPr>
          <p:cNvPr id="103" name="Google Shape;103;p20"/>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04" name="Google Shape;104;p20"/>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05" name="Google Shape;105;p2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6" name="Google Shape;106;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 name="Google Shape;107;p2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sz="2400"/>
            </a:lvl1pPr>
            <a:lvl2pPr indent="-342900" lvl="1" marL="914400" rtl="0">
              <a:spcBef>
                <a:spcPts val="1600"/>
              </a:spcBef>
              <a:spcAft>
                <a:spcPts val="0"/>
              </a:spcAft>
              <a:buSzPts val="1800"/>
              <a:buChar char="○"/>
              <a:defRPr sz="18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cxnSp>
        <p:nvCxnSpPr>
          <p:cNvPr id="110" name="Google Shape;110;p21"/>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11" name="Google Shape;111;p21"/>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12" name="Google Shape;112;p2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13" name="Google Shape;113;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4" name="Google Shape;114;p21"/>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5" name="Google Shape;115;p21"/>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 name="Google Shape;116;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2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cxnSp>
        <p:nvCxnSpPr>
          <p:cNvPr id="121" name="Google Shape;121;p2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22" name="Google Shape;122;p23"/>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23"/>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4" name="Google Shape;124;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25" name="Shape 125"/>
        <p:cNvGrpSpPr/>
        <p:nvPr/>
      </p:nvGrpSpPr>
      <p:grpSpPr>
        <a:xfrm>
          <a:off x="0" y="0"/>
          <a:ext cx="0" cy="0"/>
          <a:chOff x="0" y="0"/>
          <a:chExt cx="0" cy="0"/>
        </a:xfrm>
      </p:grpSpPr>
      <p:cxnSp>
        <p:nvCxnSpPr>
          <p:cNvPr id="126" name="Google Shape;126;p2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27" name="Google Shape;127;p24"/>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8" name="Google Shape;128;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25"/>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2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2" name="Google Shape;132;p2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4125"/>
              </a:buClr>
              <a:buSzPts val="3600"/>
              <a:buNone/>
              <a:defRPr sz="3600">
                <a:solidFill>
                  <a:srgbClr val="CC4125"/>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33" name="Google Shape;133;p25"/>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4" name="Google Shape;134;p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5" name="Google Shape;135;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cxnSp>
        <p:nvCxnSpPr>
          <p:cNvPr id="137" name="Google Shape;137;p26"/>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38" name="Google Shape;138;p2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39" name="Google Shape;139;p26"/>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0" name="Google Shape;140;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cxnSp>
        <p:nvCxnSpPr>
          <p:cNvPr id="142" name="Google Shape;142;p27"/>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43" name="Google Shape;143;p27"/>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44" name="Google Shape;144;p27"/>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45" name="Google Shape;145;p27"/>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6" name="Google Shape;146;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9" name="Shape 149"/>
        <p:cNvGrpSpPr/>
        <p:nvPr/>
      </p:nvGrpSpPr>
      <p:grpSpPr>
        <a:xfrm>
          <a:off x="0" y="0"/>
          <a:ext cx="0" cy="0"/>
          <a:chOff x="0" y="0"/>
          <a:chExt cx="0" cy="0"/>
        </a:xfrm>
      </p:grpSpPr>
      <p:sp>
        <p:nvSpPr>
          <p:cNvPr id="150" name="Google Shape;150;p2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51" name="Google Shape;151;p2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06400" lvl="1" marL="914400" marR="0" rtl="0" algn="l">
              <a:spcBef>
                <a:spcPts val="1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381000" lvl="2" marL="1371600" marR="0" rtl="0" algn="l">
              <a:spcBef>
                <a:spcPts val="16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55600" lvl="3" marL="18288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55600" lvl="5" marL="27432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6pPr>
            <a:lvl7pPr indent="-355600" lvl="6" marL="32004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7pPr>
            <a:lvl8pPr indent="-355600" lvl="7" marL="3657600" marR="0" rtl="0" algn="l">
              <a:spcBef>
                <a:spcPts val="16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8pPr>
            <a:lvl9pPr indent="-355600" lvl="8" marL="4114800" marR="0" rtl="0" algn="l">
              <a:spcBef>
                <a:spcPts val="1600"/>
              </a:spcBef>
              <a:spcAft>
                <a:spcPts val="160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9pPr>
          </a:lstStyle>
          <a:p/>
        </p:txBody>
      </p:sp>
      <p:sp>
        <p:nvSpPr>
          <p:cNvPr id="152" name="Google Shape;152;p29"/>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53" name="Shape 153"/>
        <p:cNvGrpSpPr/>
        <p:nvPr/>
      </p:nvGrpSpPr>
      <p:grpSpPr>
        <a:xfrm>
          <a:off x="0" y="0"/>
          <a:ext cx="0" cy="0"/>
          <a:chOff x="0" y="0"/>
          <a:chExt cx="0" cy="0"/>
        </a:xfrm>
      </p:grpSpPr>
      <p:sp>
        <p:nvSpPr>
          <p:cNvPr id="154" name="Google Shape;154;p3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155" name="Google Shape;155;p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56" name="Shape 156"/>
        <p:cNvGrpSpPr/>
        <p:nvPr/>
      </p:nvGrpSpPr>
      <p:grpSpPr>
        <a:xfrm>
          <a:off x="0" y="0"/>
          <a:ext cx="0" cy="0"/>
          <a:chOff x="0" y="0"/>
          <a:chExt cx="0" cy="0"/>
        </a:xfrm>
      </p:grpSpPr>
      <p:sp>
        <p:nvSpPr>
          <p:cNvPr id="157" name="Google Shape;157;p31"/>
          <p:cNvSpPr txBox="1"/>
          <p:nvPr>
            <p:ph idx="1" type="body"/>
          </p:nvPr>
        </p:nvSpPr>
        <p:spPr>
          <a:xfrm>
            <a:off x="566738" y="171450"/>
            <a:ext cx="8001000" cy="43434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8" name="Google Shape;158;p31"/>
          <p:cNvSpPr txBox="1"/>
          <p:nvPr>
            <p:ph idx="10" type="dt"/>
          </p:nvPr>
        </p:nvSpPr>
        <p:spPr>
          <a:xfrm>
            <a:off x="609600" y="4683919"/>
            <a:ext cx="1981200" cy="3573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31"/>
          <p:cNvSpPr txBox="1"/>
          <p:nvPr>
            <p:ph idx="11" type="ftr"/>
          </p:nvPr>
        </p:nvSpPr>
        <p:spPr>
          <a:xfrm>
            <a:off x="2895600" y="4686300"/>
            <a:ext cx="3200400" cy="357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3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sz="1300">
                <a:solidFill>
                  <a:schemeClr val="dk1"/>
                </a:solidFill>
                <a:latin typeface="Calibri"/>
                <a:ea typeface="Calibri"/>
                <a:cs typeface="Calibri"/>
                <a:sym typeface="Calibri"/>
              </a:defRPr>
            </a:lvl1pPr>
            <a:lvl2pPr lvl="1" rtl="0">
              <a:buNone/>
              <a:defRPr sz="1300">
                <a:solidFill>
                  <a:schemeClr val="dk1"/>
                </a:solidFill>
                <a:latin typeface="Calibri"/>
                <a:ea typeface="Calibri"/>
                <a:cs typeface="Calibri"/>
                <a:sym typeface="Calibri"/>
              </a:defRPr>
            </a:lvl2pPr>
            <a:lvl3pPr lvl="2" rtl="0">
              <a:buNone/>
              <a:defRPr sz="1300">
                <a:solidFill>
                  <a:schemeClr val="dk1"/>
                </a:solidFill>
                <a:latin typeface="Calibri"/>
                <a:ea typeface="Calibri"/>
                <a:cs typeface="Calibri"/>
                <a:sym typeface="Calibri"/>
              </a:defRPr>
            </a:lvl3pPr>
            <a:lvl4pPr lvl="3" rtl="0">
              <a:buNone/>
              <a:defRPr sz="1300">
                <a:solidFill>
                  <a:schemeClr val="dk1"/>
                </a:solidFill>
                <a:latin typeface="Calibri"/>
                <a:ea typeface="Calibri"/>
                <a:cs typeface="Calibri"/>
                <a:sym typeface="Calibri"/>
              </a:defRPr>
            </a:lvl4pPr>
            <a:lvl5pPr lvl="4" rtl="0">
              <a:buNone/>
              <a:defRPr sz="1300">
                <a:solidFill>
                  <a:schemeClr val="dk1"/>
                </a:solidFill>
                <a:latin typeface="Calibri"/>
                <a:ea typeface="Calibri"/>
                <a:cs typeface="Calibri"/>
                <a:sym typeface="Calibri"/>
              </a:defRPr>
            </a:lvl5pPr>
            <a:lvl6pPr lvl="5" rtl="0">
              <a:buNone/>
              <a:defRPr sz="1300">
                <a:solidFill>
                  <a:schemeClr val="dk1"/>
                </a:solidFill>
                <a:latin typeface="Calibri"/>
                <a:ea typeface="Calibri"/>
                <a:cs typeface="Calibri"/>
                <a:sym typeface="Calibri"/>
              </a:defRPr>
            </a:lvl6pPr>
            <a:lvl7pPr lvl="6" rtl="0">
              <a:buNone/>
              <a:defRPr sz="1300">
                <a:solidFill>
                  <a:schemeClr val="dk1"/>
                </a:solidFill>
                <a:latin typeface="Calibri"/>
                <a:ea typeface="Calibri"/>
                <a:cs typeface="Calibri"/>
                <a:sym typeface="Calibri"/>
              </a:defRPr>
            </a:lvl7pPr>
            <a:lvl8pPr lvl="7" rtl="0">
              <a:buNone/>
              <a:defRPr sz="1300">
                <a:solidFill>
                  <a:schemeClr val="dk1"/>
                </a:solidFill>
                <a:latin typeface="Calibri"/>
                <a:ea typeface="Calibri"/>
                <a:cs typeface="Calibri"/>
                <a:sym typeface="Calibri"/>
              </a:defRPr>
            </a:lvl8pPr>
            <a:lvl9pPr lvl="8" rtl="0">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sz="2400"/>
            </a:lvl1pPr>
            <a:lvl2pPr indent="-342900" lvl="1" marL="914400">
              <a:spcBef>
                <a:spcPts val="1600"/>
              </a:spcBef>
              <a:spcAft>
                <a:spcPts val="0"/>
              </a:spcAft>
              <a:buSzPts val="1800"/>
              <a:buChar char="○"/>
              <a:defRPr sz="1800"/>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165" name="Shape 165"/>
        <p:cNvGrpSpPr/>
        <p:nvPr/>
      </p:nvGrpSpPr>
      <p:grpSpPr>
        <a:xfrm>
          <a:off x="0" y="0"/>
          <a:ext cx="0" cy="0"/>
          <a:chOff x="0" y="0"/>
          <a:chExt cx="0" cy="0"/>
        </a:xfrm>
      </p:grpSpPr>
      <p:cxnSp>
        <p:nvCxnSpPr>
          <p:cNvPr id="166" name="Google Shape;166;p33"/>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67" name="Google Shape;167;p33"/>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68" name="Google Shape;168;p33"/>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69" name="Google Shape;169;p3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70" name="Google Shape;170;p3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71" name="Google Shape;171;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172" name="Shape 172"/>
        <p:cNvGrpSpPr/>
        <p:nvPr/>
      </p:nvGrpSpPr>
      <p:grpSpPr>
        <a:xfrm>
          <a:off x="0" y="0"/>
          <a:ext cx="0" cy="0"/>
          <a:chOff x="0" y="0"/>
          <a:chExt cx="0" cy="0"/>
        </a:xfrm>
      </p:grpSpPr>
      <p:cxnSp>
        <p:nvCxnSpPr>
          <p:cNvPr id="173" name="Google Shape;173;p34"/>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74" name="Google Shape;174;p34"/>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75" name="Google Shape;175;p3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76" name="Google Shape;176;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7" name="Shape 177"/>
        <p:cNvGrpSpPr/>
        <p:nvPr/>
      </p:nvGrpSpPr>
      <p:grpSpPr>
        <a:xfrm>
          <a:off x="0" y="0"/>
          <a:ext cx="0" cy="0"/>
          <a:chOff x="0" y="0"/>
          <a:chExt cx="0" cy="0"/>
        </a:xfrm>
      </p:grpSpPr>
      <p:sp>
        <p:nvSpPr>
          <p:cNvPr id="178" name="Google Shape;178;p35"/>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Helvetica Neue"/>
              <a:buNone/>
              <a:defRPr>
                <a:latin typeface="Helvetica Neue"/>
                <a:ea typeface="Helvetica Neue"/>
                <a:cs typeface="Helvetica Neue"/>
                <a:sym typeface="Helvetica Neue"/>
              </a:defRPr>
            </a:lvl1pPr>
            <a:lvl2pPr lvl="1" rtl="0">
              <a:spcBef>
                <a:spcPts val="0"/>
              </a:spcBef>
              <a:spcAft>
                <a:spcPts val="0"/>
              </a:spcAft>
              <a:buSzPts val="3000"/>
              <a:buFont typeface="Helvetica Neue"/>
              <a:buNone/>
              <a:defRPr>
                <a:latin typeface="Helvetica Neue"/>
                <a:ea typeface="Helvetica Neue"/>
                <a:cs typeface="Helvetica Neue"/>
                <a:sym typeface="Helvetica Neue"/>
              </a:defRPr>
            </a:lvl2pPr>
            <a:lvl3pPr lvl="2" rtl="0">
              <a:spcBef>
                <a:spcPts val="0"/>
              </a:spcBef>
              <a:spcAft>
                <a:spcPts val="0"/>
              </a:spcAft>
              <a:buSzPts val="3000"/>
              <a:buFont typeface="Helvetica Neue"/>
              <a:buNone/>
              <a:defRPr>
                <a:latin typeface="Helvetica Neue"/>
                <a:ea typeface="Helvetica Neue"/>
                <a:cs typeface="Helvetica Neue"/>
                <a:sym typeface="Helvetica Neue"/>
              </a:defRPr>
            </a:lvl3pPr>
            <a:lvl4pPr lvl="3" rtl="0">
              <a:spcBef>
                <a:spcPts val="0"/>
              </a:spcBef>
              <a:spcAft>
                <a:spcPts val="0"/>
              </a:spcAft>
              <a:buSzPts val="3000"/>
              <a:buFont typeface="Helvetica Neue"/>
              <a:buNone/>
              <a:defRPr>
                <a:latin typeface="Helvetica Neue"/>
                <a:ea typeface="Helvetica Neue"/>
                <a:cs typeface="Helvetica Neue"/>
                <a:sym typeface="Helvetica Neue"/>
              </a:defRPr>
            </a:lvl4pPr>
            <a:lvl5pPr lvl="4" rtl="0">
              <a:spcBef>
                <a:spcPts val="0"/>
              </a:spcBef>
              <a:spcAft>
                <a:spcPts val="0"/>
              </a:spcAft>
              <a:buSzPts val="3000"/>
              <a:buFont typeface="Helvetica Neue"/>
              <a:buNone/>
              <a:defRPr>
                <a:latin typeface="Helvetica Neue"/>
                <a:ea typeface="Helvetica Neue"/>
                <a:cs typeface="Helvetica Neue"/>
                <a:sym typeface="Helvetica Neue"/>
              </a:defRPr>
            </a:lvl5pPr>
            <a:lvl6pPr lvl="5" rtl="0">
              <a:spcBef>
                <a:spcPts val="0"/>
              </a:spcBef>
              <a:spcAft>
                <a:spcPts val="0"/>
              </a:spcAft>
              <a:buSzPts val="3000"/>
              <a:buFont typeface="Helvetica Neue"/>
              <a:buNone/>
              <a:defRPr>
                <a:latin typeface="Helvetica Neue"/>
                <a:ea typeface="Helvetica Neue"/>
                <a:cs typeface="Helvetica Neue"/>
                <a:sym typeface="Helvetica Neue"/>
              </a:defRPr>
            </a:lvl6pPr>
            <a:lvl7pPr lvl="6" rtl="0">
              <a:spcBef>
                <a:spcPts val="0"/>
              </a:spcBef>
              <a:spcAft>
                <a:spcPts val="0"/>
              </a:spcAft>
              <a:buSzPts val="3000"/>
              <a:buFont typeface="Helvetica Neue"/>
              <a:buNone/>
              <a:defRPr>
                <a:latin typeface="Helvetica Neue"/>
                <a:ea typeface="Helvetica Neue"/>
                <a:cs typeface="Helvetica Neue"/>
                <a:sym typeface="Helvetica Neue"/>
              </a:defRPr>
            </a:lvl7pPr>
            <a:lvl8pPr lvl="7" rtl="0">
              <a:spcBef>
                <a:spcPts val="0"/>
              </a:spcBef>
              <a:spcAft>
                <a:spcPts val="0"/>
              </a:spcAft>
              <a:buSzPts val="3000"/>
              <a:buFont typeface="Helvetica Neue"/>
              <a:buNone/>
              <a:defRPr>
                <a:latin typeface="Helvetica Neue"/>
                <a:ea typeface="Helvetica Neue"/>
                <a:cs typeface="Helvetica Neue"/>
                <a:sym typeface="Helvetica Neue"/>
              </a:defRPr>
            </a:lvl8pPr>
            <a:lvl9pPr lvl="8" rtl="0">
              <a:spcBef>
                <a:spcPts val="0"/>
              </a:spcBef>
              <a:spcAft>
                <a:spcPts val="0"/>
              </a:spcAft>
              <a:buSzPts val="3000"/>
              <a:buFont typeface="Helvetica Neue"/>
              <a:buNone/>
              <a:defRPr>
                <a:latin typeface="Helvetica Neue"/>
                <a:ea typeface="Helvetica Neue"/>
                <a:cs typeface="Helvetica Neue"/>
                <a:sym typeface="Helvetica Neue"/>
              </a:defRPr>
            </a:lvl9pPr>
          </a:lstStyle>
          <a:p/>
        </p:txBody>
      </p:sp>
      <p:sp>
        <p:nvSpPr>
          <p:cNvPr id="179" name="Google Shape;179;p35"/>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Font typeface="Helvetica Neue"/>
              <a:buChar char="●"/>
              <a:defRPr sz="2400">
                <a:latin typeface="Helvetica Neue"/>
                <a:ea typeface="Helvetica Neue"/>
                <a:cs typeface="Helvetica Neue"/>
                <a:sym typeface="Helvetica Neue"/>
              </a:defRPr>
            </a:lvl1pPr>
            <a:lvl2pPr indent="-381000" lvl="1" marL="914400" rtl="0">
              <a:spcBef>
                <a:spcPts val="1600"/>
              </a:spcBef>
              <a:spcAft>
                <a:spcPts val="0"/>
              </a:spcAft>
              <a:buSzPts val="2400"/>
              <a:buFont typeface="Helvetica Neue"/>
              <a:buChar char="○"/>
              <a:defRPr sz="2400">
                <a:latin typeface="Helvetica Neue"/>
                <a:ea typeface="Helvetica Neue"/>
                <a:cs typeface="Helvetica Neue"/>
                <a:sym typeface="Helvetica Neue"/>
              </a:defRPr>
            </a:lvl2pPr>
            <a:lvl3pPr indent="-381000" lvl="2" marL="1371600" rtl="0">
              <a:spcBef>
                <a:spcPts val="1600"/>
              </a:spcBef>
              <a:spcAft>
                <a:spcPts val="0"/>
              </a:spcAft>
              <a:buSzPts val="2400"/>
              <a:buFont typeface="Helvetica Neue"/>
              <a:buChar char="■"/>
              <a:defRPr sz="2400">
                <a:latin typeface="Helvetica Neue"/>
                <a:ea typeface="Helvetica Neue"/>
                <a:cs typeface="Helvetica Neue"/>
                <a:sym typeface="Helvetica Neue"/>
              </a:defRPr>
            </a:lvl3pPr>
            <a:lvl4pPr indent="-381000" lvl="3" marL="1828800" rtl="0">
              <a:spcBef>
                <a:spcPts val="1600"/>
              </a:spcBef>
              <a:spcAft>
                <a:spcPts val="0"/>
              </a:spcAft>
              <a:buSzPts val="2400"/>
              <a:buFont typeface="Helvetica Neue"/>
              <a:buChar char="●"/>
              <a:defRPr sz="2400">
                <a:latin typeface="Helvetica Neue"/>
                <a:ea typeface="Helvetica Neue"/>
                <a:cs typeface="Helvetica Neue"/>
                <a:sym typeface="Helvetica Neue"/>
              </a:defRPr>
            </a:lvl4pPr>
            <a:lvl5pPr indent="-381000" lvl="4" marL="2286000" rtl="0">
              <a:spcBef>
                <a:spcPts val="1600"/>
              </a:spcBef>
              <a:spcAft>
                <a:spcPts val="0"/>
              </a:spcAft>
              <a:buSzPts val="2400"/>
              <a:buFont typeface="Helvetica Neue"/>
              <a:buChar char="○"/>
              <a:defRPr sz="2400">
                <a:latin typeface="Helvetica Neue"/>
                <a:ea typeface="Helvetica Neue"/>
                <a:cs typeface="Helvetica Neue"/>
                <a:sym typeface="Helvetica Neue"/>
              </a:defRPr>
            </a:lvl5pPr>
            <a:lvl6pPr indent="-381000" lvl="5" marL="2743200" rtl="0">
              <a:spcBef>
                <a:spcPts val="1600"/>
              </a:spcBef>
              <a:spcAft>
                <a:spcPts val="0"/>
              </a:spcAft>
              <a:buSzPts val="2400"/>
              <a:buFont typeface="Helvetica Neue"/>
              <a:buChar char="■"/>
              <a:defRPr sz="2400">
                <a:latin typeface="Helvetica Neue"/>
                <a:ea typeface="Helvetica Neue"/>
                <a:cs typeface="Helvetica Neue"/>
                <a:sym typeface="Helvetica Neue"/>
              </a:defRPr>
            </a:lvl6pPr>
            <a:lvl7pPr indent="-317500" lvl="6" marL="3200400" rtl="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rtl="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180" name="Google Shape;180;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1" name="Shape 181"/>
        <p:cNvGrpSpPr/>
        <p:nvPr/>
      </p:nvGrpSpPr>
      <p:grpSpPr>
        <a:xfrm>
          <a:off x="0" y="0"/>
          <a:ext cx="0" cy="0"/>
          <a:chOff x="0" y="0"/>
          <a:chExt cx="0" cy="0"/>
        </a:xfrm>
      </p:grpSpPr>
      <p:cxnSp>
        <p:nvCxnSpPr>
          <p:cNvPr id="182" name="Google Shape;182;p3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83" name="Google Shape;183;p3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84" name="Google Shape;184;p3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85" name="Google Shape;185;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6" name="Google Shape;186;p36"/>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7" name="Google Shape;187;p36"/>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8" name="Google Shape;188;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 name="Shape 189"/>
        <p:cNvGrpSpPr/>
        <p:nvPr/>
      </p:nvGrpSpPr>
      <p:grpSpPr>
        <a:xfrm>
          <a:off x="0" y="0"/>
          <a:ext cx="0" cy="0"/>
          <a:chOff x="0" y="0"/>
          <a:chExt cx="0" cy="0"/>
        </a:xfrm>
      </p:grpSpPr>
      <p:sp>
        <p:nvSpPr>
          <p:cNvPr id="190" name="Google Shape;190;p3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1" name="Google Shape;191;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2" name="Shape 192"/>
        <p:cNvGrpSpPr/>
        <p:nvPr/>
      </p:nvGrpSpPr>
      <p:grpSpPr>
        <a:xfrm>
          <a:off x="0" y="0"/>
          <a:ext cx="0" cy="0"/>
          <a:chOff x="0" y="0"/>
          <a:chExt cx="0" cy="0"/>
        </a:xfrm>
      </p:grpSpPr>
      <p:sp>
        <p:nvSpPr>
          <p:cNvPr id="193" name="Google Shape;193;p38"/>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4" name="Google Shape;194;p38"/>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5" name="Google Shape;195;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96" name="Shape 196"/>
        <p:cNvGrpSpPr/>
        <p:nvPr/>
      </p:nvGrpSpPr>
      <p:grpSpPr>
        <a:xfrm>
          <a:off x="0" y="0"/>
          <a:ext cx="0" cy="0"/>
          <a:chOff x="0" y="0"/>
          <a:chExt cx="0" cy="0"/>
        </a:xfrm>
      </p:grpSpPr>
      <p:cxnSp>
        <p:nvCxnSpPr>
          <p:cNvPr id="197" name="Google Shape;197;p39"/>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98" name="Google Shape;198;p39"/>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99" name="Google Shape;199;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0" name="Shape 200"/>
        <p:cNvGrpSpPr/>
        <p:nvPr/>
      </p:nvGrpSpPr>
      <p:grpSpPr>
        <a:xfrm>
          <a:off x="0" y="0"/>
          <a:ext cx="0" cy="0"/>
          <a:chOff x="0" y="0"/>
          <a:chExt cx="0" cy="0"/>
        </a:xfrm>
      </p:grpSpPr>
      <p:sp>
        <p:nvSpPr>
          <p:cNvPr id="201" name="Google Shape;201;p40"/>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4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03" name="Google Shape;203;p4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4125"/>
              </a:buClr>
              <a:buSzPts val="3600"/>
              <a:buNone/>
              <a:defRPr sz="3600">
                <a:solidFill>
                  <a:srgbClr val="CC4125"/>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204" name="Google Shape;204;p4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5" name="Google Shape;205;p4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06" name="Google Shape;206;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7" name="Shape 207"/>
        <p:cNvGrpSpPr/>
        <p:nvPr/>
      </p:nvGrpSpPr>
      <p:grpSpPr>
        <a:xfrm>
          <a:off x="0" y="0"/>
          <a:ext cx="0" cy="0"/>
          <a:chOff x="0" y="0"/>
          <a:chExt cx="0" cy="0"/>
        </a:xfrm>
      </p:grpSpPr>
      <p:sp>
        <p:nvSpPr>
          <p:cNvPr id="208" name="Google Shape;208;p41"/>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09" name="Google Shape;209;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0" name="Shape 210"/>
        <p:cNvGrpSpPr/>
        <p:nvPr/>
      </p:nvGrpSpPr>
      <p:grpSpPr>
        <a:xfrm>
          <a:off x="0" y="0"/>
          <a:ext cx="0" cy="0"/>
          <a:chOff x="0" y="0"/>
          <a:chExt cx="0" cy="0"/>
        </a:xfrm>
      </p:grpSpPr>
      <p:cxnSp>
        <p:nvCxnSpPr>
          <p:cNvPr id="211" name="Google Shape;211;p4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212" name="Google Shape;212;p42"/>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213" name="Google Shape;213;p42"/>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214" name="Google Shape;214;p42"/>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15" name="Google Shape;215;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6" name="Shape 216"/>
        <p:cNvGrpSpPr/>
        <p:nvPr/>
      </p:nvGrpSpPr>
      <p:grpSpPr>
        <a:xfrm>
          <a:off x="0" y="0"/>
          <a:ext cx="0" cy="0"/>
          <a:chOff x="0" y="0"/>
          <a:chExt cx="0" cy="0"/>
        </a:xfrm>
      </p:grpSpPr>
      <p:sp>
        <p:nvSpPr>
          <p:cNvPr id="217" name="Google Shape;217;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CC4125"/>
              </a:buClr>
              <a:buSzPts val="3600"/>
              <a:buNone/>
              <a:defRPr sz="3600">
                <a:solidFill>
                  <a:srgbClr val="CC4125"/>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theme" Target="../theme/theme2.xml"/><Relationship Id="rId14" Type="http://schemas.openxmlformats.org/officeDocument/2006/relationships/slideLayout" Target="../slideLayouts/slideLayout2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4.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88" name="Google Shape;88;p17"/>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9" name="Google Shape;89;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161" name="Shape 161"/>
        <p:cNvGrpSpPr/>
        <p:nvPr/>
      </p:nvGrpSpPr>
      <p:grpSpPr>
        <a:xfrm>
          <a:off x="0" y="0"/>
          <a:ext cx="0" cy="0"/>
          <a:chOff x="0" y="0"/>
          <a:chExt cx="0" cy="0"/>
        </a:xfrm>
      </p:grpSpPr>
      <p:sp>
        <p:nvSpPr>
          <p:cNvPr id="162" name="Google Shape;162;p3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163" name="Google Shape;163;p32"/>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164" name="Google Shape;164;p3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1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1.gif"/><Relationship Id="rId6"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flowingdata.com/2017/01/24/one-dataset-visualized-25-ways/"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forms.gle/kEX3asGKPKRFBhN2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hyperlink" Target="https://www.youtube.com/watch?v=dE5ROl2YPb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hyperlink" Target="https://pageviews.toolforge.org/?project=en.wikipedia.org&amp;platform=all-access&amp;agent=user&amp;redirects=0&amp;start=2019-09-08&amp;end=2020-09-28&amp;pages=Coronaviru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9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go.epfl.ch/wikispeedia_LLM_ada_doc" TargetMode="Externa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hyperlink" Target="https://web.speakup.info/room/join/66626" TargetMode="External"/><Relationship Id="rId6" Type="http://schemas.openxmlformats.org/officeDocument/2006/relationships/image" Target="../media/image20.png"/><Relationship Id="rId7"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7.png"/><Relationship Id="rId7"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4.png"/><Relationship Id="rId4" Type="http://schemas.openxmlformats.org/officeDocument/2006/relationships/image" Target="../media/image52.png"/><Relationship Id="rId5" Type="http://schemas.openxmlformats.org/officeDocument/2006/relationships/image" Target="../media/image9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87.png"/><Relationship Id="rId4" Type="http://schemas.openxmlformats.org/officeDocument/2006/relationships/hyperlink" Target="https://dlab.epfl.ch/people/west/pub/West-Pfeffer_ICWSM-17.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hyperlink" Target="https://go.epfl.ch/ada2023-lec3-feedback" TargetMode="External"/><Relationship Id="rId4" Type="http://schemas.openxmlformats.org/officeDocument/2006/relationships/hyperlink" Target="https://www.youtube.com/watch?v=fmM9V3OsOP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60.jpg"/><Relationship Id="rId4" Type="http://schemas.openxmlformats.org/officeDocument/2006/relationships/image" Target="../media/image5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hyperlink" Target="http://viz.wtf/"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77.png"/><Relationship Id="rId7" Type="http://schemas.openxmlformats.org/officeDocument/2006/relationships/image" Target="../media/image51.png"/><Relationship Id="rId8"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69.gif"/><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9.gif"/><Relationship Id="rId4" Type="http://schemas.openxmlformats.org/officeDocument/2006/relationships/image" Target="../media/image62.gif"/><Relationship Id="rId9" Type="http://schemas.openxmlformats.org/officeDocument/2006/relationships/image" Target="../media/image70.gif"/><Relationship Id="rId5" Type="http://schemas.openxmlformats.org/officeDocument/2006/relationships/image" Target="../media/image66.jpg"/><Relationship Id="rId6" Type="http://schemas.openxmlformats.org/officeDocument/2006/relationships/image" Target="../media/image63.jpg"/><Relationship Id="rId7" Type="http://schemas.openxmlformats.org/officeDocument/2006/relationships/image" Target="../media/image91.jpg"/><Relationship Id="rId8" Type="http://schemas.openxmlformats.org/officeDocument/2006/relationships/image" Target="../media/image67.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68.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80.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73.gif"/><Relationship Id="rId4" Type="http://schemas.openxmlformats.org/officeDocument/2006/relationships/image" Target="../media/image76.png"/><Relationship Id="rId5" Type="http://schemas.openxmlformats.org/officeDocument/2006/relationships/image" Target="../media/image79.png"/><Relationship Id="rId6" Type="http://schemas.openxmlformats.org/officeDocument/2006/relationships/hyperlink" Target="https://www.youtube.com/watch?v=Yoo4GWiAx9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hyperlink" Target="http://www.nytimes.com/interactive/2014/06/05/upshot/how-the-recession-reshaped-the-economy-in-255-charts.html" TargetMode="External"/><Relationship Id="rId4" Type="http://schemas.openxmlformats.org/officeDocument/2006/relationships/hyperlink" Target="http://www.nytimes.com/interactive/2014/12/29/us/year-in-interactive-storytelling.html?_r=0" TargetMode="External"/><Relationship Id="rId5" Type="http://schemas.openxmlformats.org/officeDocument/2006/relationships/hyperlink" Target="https://eagereyes.org/blog/2008/ny-times-the-best-and-worst-of-data-visualization" TargetMode="External"/><Relationship Id="rId6" Type="http://schemas.openxmlformats.org/officeDocument/2006/relationships/image" Target="../media/image7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hyperlink" Target="https://www.youtube.com/watch?v=jbkSRLYSojo" TargetMode="External"/><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7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75.jpg"/><Relationship Id="rId4" Type="http://schemas.openxmlformats.org/officeDocument/2006/relationships/image" Target="../media/image9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75.jpg"/><Relationship Id="rId4" Type="http://schemas.openxmlformats.org/officeDocument/2006/relationships/image" Target="../media/image90.jpg"/><Relationship Id="rId5" Type="http://schemas.openxmlformats.org/officeDocument/2006/relationships/image" Target="../media/image8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hyperlink" Target="http://dataphys.org/list/garden-of-ede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 Id="rId3" Type="http://schemas.openxmlformats.org/officeDocument/2006/relationships/hyperlink" Target="https://go.epfl.ch/ada2023-lec3-feedback" TargetMode="External"/><Relationship Id="rId4" Type="http://schemas.openxmlformats.org/officeDocument/2006/relationships/hyperlink" Target="https://www.youtube.com/watch?v=fmM9V3OsOPc"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83.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88.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9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89.jpg"/><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8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45.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edu.epfl.ch/coursebook/en/data-visualization-COM-48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creen Shot 2017-05-29 at 10.29.02 PM.png" id="223" name="Google Shape;223;p44"/>
          <p:cNvPicPr preferRelativeResize="0"/>
          <p:nvPr/>
        </p:nvPicPr>
        <p:blipFill>
          <a:blip r:embed="rId3">
            <a:alphaModFix/>
          </a:blip>
          <a:stretch>
            <a:fillRect/>
          </a:stretch>
        </p:blipFill>
        <p:spPr>
          <a:xfrm>
            <a:off x="735349" y="873025"/>
            <a:ext cx="3384251" cy="3388101"/>
          </a:xfrm>
          <a:prstGeom prst="rect">
            <a:avLst/>
          </a:prstGeom>
          <a:noFill/>
          <a:ln>
            <a:noFill/>
          </a:ln>
        </p:spPr>
      </p:pic>
      <p:sp>
        <p:nvSpPr>
          <p:cNvPr id="224" name="Google Shape;224;p44"/>
          <p:cNvSpPr txBox="1"/>
          <p:nvPr/>
        </p:nvSpPr>
        <p:spPr>
          <a:xfrm>
            <a:off x="712450" y="112125"/>
            <a:ext cx="7653300" cy="14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Applied Data Analysis (CS401)</a:t>
            </a:r>
            <a:endParaRPr b="1" sz="4000">
              <a:latin typeface="Helvetica Neue"/>
              <a:ea typeface="Helvetica Neue"/>
              <a:cs typeface="Helvetica Neue"/>
              <a:sym typeface="Helvetica Neue"/>
            </a:endParaRPr>
          </a:p>
        </p:txBody>
      </p:sp>
      <p:sp>
        <p:nvSpPr>
          <p:cNvPr id="225" name="Google Shape;225;p44"/>
          <p:cNvSpPr txBox="1"/>
          <p:nvPr/>
        </p:nvSpPr>
        <p:spPr>
          <a:xfrm>
            <a:off x="2680800" y="4317000"/>
            <a:ext cx="37824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Robert West</a:t>
            </a:r>
            <a:endParaRPr b="1" sz="4000">
              <a:latin typeface="Helvetica Neue"/>
              <a:ea typeface="Helvetica Neue"/>
              <a:cs typeface="Helvetica Neue"/>
              <a:sym typeface="Helvetica Neue"/>
            </a:endParaRPr>
          </a:p>
        </p:txBody>
      </p:sp>
      <p:pic>
        <p:nvPicPr>
          <p:cNvPr id="226" name="Google Shape;226;p44"/>
          <p:cNvPicPr preferRelativeResize="0"/>
          <p:nvPr/>
        </p:nvPicPr>
        <p:blipFill>
          <a:blip r:embed="rId4">
            <a:alphaModFix/>
          </a:blip>
          <a:stretch>
            <a:fillRect/>
          </a:stretch>
        </p:blipFill>
        <p:spPr>
          <a:xfrm>
            <a:off x="7817850" y="3860451"/>
            <a:ext cx="1228850" cy="1221900"/>
          </a:xfrm>
          <a:prstGeom prst="rect">
            <a:avLst/>
          </a:prstGeom>
          <a:noFill/>
          <a:ln>
            <a:noFill/>
          </a:ln>
        </p:spPr>
      </p:pic>
      <p:sp>
        <p:nvSpPr>
          <p:cNvPr id="227" name="Google Shape;227;p44"/>
          <p:cNvSpPr txBox="1"/>
          <p:nvPr/>
        </p:nvSpPr>
        <p:spPr>
          <a:xfrm>
            <a:off x="4119600" y="1669038"/>
            <a:ext cx="4641600" cy="208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000">
                <a:latin typeface="Helvetica Neue"/>
                <a:ea typeface="Helvetica Neue"/>
                <a:cs typeface="Helvetica Neue"/>
                <a:sym typeface="Helvetica Neue"/>
              </a:rPr>
              <a:t>Lecture 3</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Visualizing data</a:t>
            </a:r>
            <a:endParaRPr b="1" sz="4000">
              <a:latin typeface="Helvetica Neue"/>
              <a:ea typeface="Helvetica Neue"/>
              <a:cs typeface="Helvetica Neue"/>
              <a:sym typeface="Helvetica Neue"/>
            </a:endParaRPr>
          </a:p>
          <a:p>
            <a:pPr indent="0" lvl="0" marL="0" rtl="0" algn="r">
              <a:spcBef>
                <a:spcPts val="0"/>
              </a:spcBef>
              <a:spcAft>
                <a:spcPts val="0"/>
              </a:spcAft>
              <a:buClr>
                <a:schemeClr val="dk2"/>
              </a:buClr>
              <a:buSzPts val="1100"/>
              <a:buFont typeface="Arial"/>
              <a:buNone/>
            </a:pPr>
            <a:r>
              <a:rPr b="1" lang="en" sz="4000">
                <a:solidFill>
                  <a:schemeClr val="dk2"/>
                </a:solidFill>
                <a:latin typeface="Helvetica Neue"/>
                <a:ea typeface="Helvetica Neue"/>
                <a:cs typeface="Helvetica Neue"/>
                <a:sym typeface="Helvetica Neue"/>
              </a:rPr>
              <a:t>4 Oct 2023</a:t>
            </a:r>
            <a:endParaRPr b="1" sz="4000">
              <a:latin typeface="Helvetica Neue"/>
              <a:ea typeface="Helvetica Neue"/>
              <a:cs typeface="Helvetica Neue"/>
              <a:sym typeface="Helvetica Neue"/>
            </a:endParaRPr>
          </a:p>
        </p:txBody>
      </p:sp>
      <p:pic>
        <p:nvPicPr>
          <p:cNvPr id="228" name="Google Shape;228;p44"/>
          <p:cNvPicPr preferRelativeResize="0"/>
          <p:nvPr/>
        </p:nvPicPr>
        <p:blipFill>
          <a:blip r:embed="rId5">
            <a:alphaModFix/>
          </a:blip>
          <a:stretch>
            <a:fillRect/>
          </a:stretch>
        </p:blipFill>
        <p:spPr>
          <a:xfrm>
            <a:off x="188600" y="4511602"/>
            <a:ext cx="1644925" cy="47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3"/>
          <p:cNvSpPr txBox="1"/>
          <p:nvPr>
            <p:ph type="title"/>
          </p:nvPr>
        </p:nvSpPr>
        <p:spPr>
          <a:xfrm>
            <a:off x="457200" y="2110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1</a:t>
            </a:r>
            <a:endParaRPr/>
          </a:p>
          <a:p>
            <a:pPr indent="0" lvl="0" marL="0" rtl="0" algn="ctr">
              <a:spcBef>
                <a:spcPts val="0"/>
              </a:spcBef>
              <a:spcAft>
                <a:spcPts val="0"/>
              </a:spcAft>
              <a:buNone/>
            </a:pPr>
            <a:r>
              <a:rPr lang="en"/>
              <a:t>Navigating the chart landscape</a:t>
            </a:r>
            <a:endParaRPr/>
          </a:p>
        </p:txBody>
      </p:sp>
      <p:sp>
        <p:nvSpPr>
          <p:cNvPr id="297" name="Google Shape;297;p5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4"/>
          <p:cNvSpPr txBox="1"/>
          <p:nvPr>
            <p:ph type="title"/>
          </p:nvPr>
        </p:nvSpPr>
        <p:spPr>
          <a:xfrm>
            <a:off x="457200" y="60891"/>
            <a:ext cx="8229600" cy="52973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3959" u="none" cap="none" strike="noStrike">
                <a:solidFill>
                  <a:srgbClr val="000000"/>
                </a:solidFill>
                <a:latin typeface="Calibri"/>
                <a:ea typeface="Calibri"/>
                <a:cs typeface="Calibri"/>
                <a:sym typeface="Calibri"/>
              </a:rPr>
              <a:t>Chart </a:t>
            </a:r>
            <a:r>
              <a:rPr b="0" lang="en" sz="3959">
                <a:solidFill>
                  <a:srgbClr val="000000"/>
                </a:solidFill>
                <a:latin typeface="Calibri"/>
                <a:ea typeface="Calibri"/>
                <a:cs typeface="Calibri"/>
                <a:sym typeface="Calibri"/>
              </a:rPr>
              <a:t>s</a:t>
            </a:r>
            <a:r>
              <a:rPr b="0" i="0" lang="en" sz="3959" u="none" cap="none" strike="noStrike">
                <a:solidFill>
                  <a:srgbClr val="000000"/>
                </a:solidFill>
                <a:latin typeface="Calibri"/>
                <a:ea typeface="Calibri"/>
                <a:cs typeface="Calibri"/>
                <a:sym typeface="Calibri"/>
              </a:rPr>
              <a:t>election</a:t>
            </a:r>
            <a:endParaRPr b="0" i="0" sz="3959" u="none" cap="none" strike="noStrike">
              <a:solidFill>
                <a:srgbClr val="000000"/>
              </a:solidFill>
              <a:latin typeface="Calibri"/>
              <a:ea typeface="Calibri"/>
              <a:cs typeface="Calibri"/>
              <a:sym typeface="Calibri"/>
            </a:endParaRPr>
          </a:p>
        </p:txBody>
      </p:sp>
      <p:pic>
        <p:nvPicPr>
          <p:cNvPr id="303" name="Google Shape;303;p54"/>
          <p:cNvPicPr preferRelativeResize="0"/>
          <p:nvPr/>
        </p:nvPicPr>
        <p:blipFill rotWithShape="1">
          <a:blip r:embed="rId3">
            <a:alphaModFix/>
          </a:blip>
          <a:srcRect b="0" l="0" r="0" t="0"/>
          <a:stretch/>
        </p:blipFill>
        <p:spPr>
          <a:xfrm>
            <a:off x="1649998" y="735725"/>
            <a:ext cx="5844000" cy="4298400"/>
          </a:xfrm>
          <a:prstGeom prst="rect">
            <a:avLst/>
          </a:prstGeom>
          <a:noFill/>
          <a:ln>
            <a:noFill/>
          </a:ln>
        </p:spPr>
      </p:pic>
      <p:sp>
        <p:nvSpPr>
          <p:cNvPr id="304" name="Google Shape;304;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5"/>
          <p:cNvSpPr txBox="1"/>
          <p:nvPr>
            <p:ph type="title"/>
          </p:nvPr>
        </p:nvSpPr>
        <p:spPr>
          <a:xfrm>
            <a:off x="457200" y="1297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solidFill>
                  <a:schemeClr val="dk2"/>
                </a:solidFill>
              </a:rPr>
              <a:t>One variable: </a:t>
            </a:r>
            <a:r>
              <a:rPr lang="en" sz="3500"/>
              <a:t>h</a:t>
            </a:r>
            <a:r>
              <a:rPr lang="en" sz="3500"/>
              <a:t>istograms</a:t>
            </a:r>
            <a:endParaRPr b="0" i="0" sz="3500" u="none" cap="none" strike="noStrike">
              <a:latin typeface="Calibri"/>
              <a:ea typeface="Calibri"/>
              <a:cs typeface="Calibri"/>
              <a:sym typeface="Calibri"/>
            </a:endParaRPr>
          </a:p>
        </p:txBody>
      </p:sp>
      <p:sp>
        <p:nvSpPr>
          <p:cNvPr id="310" name="Google Shape;310;p55"/>
          <p:cNvSpPr txBox="1"/>
          <p:nvPr>
            <p:ph idx="1" type="body"/>
          </p:nvPr>
        </p:nvSpPr>
        <p:spPr>
          <a:xfrm>
            <a:off x="457200" y="895350"/>
            <a:ext cx="8229600" cy="51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2000" u="none" cap="none" strike="noStrike">
                <a:latin typeface="Calibri"/>
                <a:ea typeface="Calibri"/>
                <a:cs typeface="Calibri"/>
                <a:sym typeface="Calibri"/>
              </a:rPr>
              <a:t>Histograms can tell you a lot about a single variable, discrete or continuous</a:t>
            </a:r>
            <a:endParaRPr b="0" i="0" sz="2000" u="none" cap="none" strike="noStrike">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pic>
        <p:nvPicPr>
          <p:cNvPr descr="http://www.dmaictools.com/wp-content/uploads/2009/11/histogram-normal.png" id="311" name="Google Shape;311;p55"/>
          <p:cNvPicPr preferRelativeResize="0"/>
          <p:nvPr/>
        </p:nvPicPr>
        <p:blipFill rotWithShape="1">
          <a:blip r:embed="rId3">
            <a:alphaModFix/>
          </a:blip>
          <a:srcRect b="0" l="0" r="0" t="0"/>
          <a:stretch/>
        </p:blipFill>
        <p:spPr>
          <a:xfrm>
            <a:off x="865775" y="1511750"/>
            <a:ext cx="2456700" cy="1730700"/>
          </a:xfrm>
          <a:prstGeom prst="rect">
            <a:avLst/>
          </a:prstGeom>
          <a:noFill/>
          <a:ln>
            <a:noFill/>
          </a:ln>
        </p:spPr>
      </p:pic>
      <p:sp>
        <p:nvSpPr>
          <p:cNvPr id="312" name="Google Shape;312;p5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13" name="Google Shape;313;p55"/>
          <p:cNvPicPr preferRelativeResize="0"/>
          <p:nvPr/>
        </p:nvPicPr>
        <p:blipFill>
          <a:blip r:embed="rId4">
            <a:alphaModFix/>
          </a:blip>
          <a:stretch>
            <a:fillRect/>
          </a:stretch>
        </p:blipFill>
        <p:spPr>
          <a:xfrm>
            <a:off x="1692451" y="3341051"/>
            <a:ext cx="1716590" cy="1802450"/>
          </a:xfrm>
          <a:prstGeom prst="rect">
            <a:avLst/>
          </a:prstGeom>
          <a:noFill/>
          <a:ln>
            <a:noFill/>
          </a:ln>
        </p:spPr>
      </p:pic>
      <p:grpSp>
        <p:nvGrpSpPr>
          <p:cNvPr id="314" name="Google Shape;314;p55"/>
          <p:cNvGrpSpPr/>
          <p:nvPr/>
        </p:nvGrpSpPr>
        <p:grpSpPr>
          <a:xfrm>
            <a:off x="3819900" y="1377472"/>
            <a:ext cx="2930575" cy="3766166"/>
            <a:chOff x="3819900" y="1377472"/>
            <a:chExt cx="2930575" cy="3766166"/>
          </a:xfrm>
        </p:grpSpPr>
        <p:pic>
          <p:nvPicPr>
            <p:cNvPr descr="http://bolt.mph.ufl.edu/files/2012/07/images-mod1-histogram5.gif" id="315" name="Google Shape;315;p55"/>
            <p:cNvPicPr preferRelativeResize="0"/>
            <p:nvPr/>
          </p:nvPicPr>
          <p:blipFill rotWithShape="1">
            <a:blip r:embed="rId5">
              <a:alphaModFix/>
            </a:blip>
            <a:srcRect b="0" l="0" r="0" t="0"/>
            <a:stretch/>
          </p:blipFill>
          <p:spPr>
            <a:xfrm>
              <a:off x="3819900" y="1377472"/>
              <a:ext cx="2638500" cy="1848000"/>
            </a:xfrm>
            <a:prstGeom prst="rect">
              <a:avLst/>
            </a:prstGeom>
            <a:noFill/>
            <a:ln>
              <a:noFill/>
            </a:ln>
          </p:spPr>
        </p:pic>
        <p:pic>
          <p:nvPicPr>
            <p:cNvPr descr="http://bolt.mph.ufl.edu/files/2012/07/images-mod1-histogram6.gif" id="316" name="Google Shape;316;p55"/>
            <p:cNvPicPr preferRelativeResize="0"/>
            <p:nvPr/>
          </p:nvPicPr>
          <p:blipFill rotWithShape="1">
            <a:blip r:embed="rId6">
              <a:alphaModFix/>
            </a:blip>
            <a:srcRect b="0" l="0" r="0" t="0"/>
            <a:stretch/>
          </p:blipFill>
          <p:spPr>
            <a:xfrm>
              <a:off x="3842246" y="3273738"/>
              <a:ext cx="2638500" cy="1869900"/>
            </a:xfrm>
            <a:prstGeom prst="rect">
              <a:avLst/>
            </a:prstGeom>
            <a:noFill/>
            <a:ln>
              <a:noFill/>
            </a:ln>
          </p:spPr>
        </p:pic>
        <p:sp>
          <p:nvSpPr>
            <p:cNvPr id="317" name="Google Shape;317;p55"/>
            <p:cNvSpPr/>
            <p:nvPr/>
          </p:nvSpPr>
          <p:spPr>
            <a:xfrm>
              <a:off x="6484975" y="1542325"/>
              <a:ext cx="265500" cy="34989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55"/>
          <p:cNvSpPr txBox="1"/>
          <p:nvPr>
            <p:ph idx="1" type="body"/>
          </p:nvPr>
        </p:nvSpPr>
        <p:spPr>
          <a:xfrm>
            <a:off x="6777050" y="1664150"/>
            <a:ext cx="2096700" cy="3261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400"/>
              <a:t>Easy to recognize skewed distributions!</a:t>
            </a:r>
            <a:endParaRPr b="0" i="0" sz="2800" u="none" cap="none" strike="noStrike">
              <a:solidFill>
                <a:schemeClr val="dk1"/>
              </a:solidFill>
              <a:latin typeface="Calibri"/>
              <a:ea typeface="Calibri"/>
              <a:cs typeface="Calibri"/>
              <a:sym typeface="Calibri"/>
            </a:endParaRPr>
          </a:p>
        </p:txBody>
      </p:sp>
      <p:sp>
        <p:nvSpPr>
          <p:cNvPr id="319" name="Google Shape;319;p55"/>
          <p:cNvSpPr txBox="1"/>
          <p:nvPr>
            <p:ph idx="1" type="body"/>
          </p:nvPr>
        </p:nvSpPr>
        <p:spPr>
          <a:xfrm>
            <a:off x="-4750" y="3513325"/>
            <a:ext cx="1620900" cy="141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500"/>
              <a:t>Smoothed histogram (a.k.a. kernel density estimate)</a:t>
            </a:r>
            <a:endParaRPr b="0" i="0" sz="1500" u="none" cap="none" strike="noStrike">
              <a:solidFill>
                <a:schemeClr val="dk1"/>
              </a:solidFill>
              <a:latin typeface="Calibri"/>
              <a:ea typeface="Calibri"/>
              <a:cs typeface="Calibri"/>
              <a:sym typeface="Calibri"/>
            </a:endParaRPr>
          </a:p>
        </p:txBody>
      </p:sp>
      <p:cxnSp>
        <p:nvCxnSpPr>
          <p:cNvPr id="320" name="Google Shape;320;p55"/>
          <p:cNvCxnSpPr>
            <a:stCxn id="319" idx="3"/>
          </p:cNvCxnSpPr>
          <p:nvPr/>
        </p:nvCxnSpPr>
        <p:spPr>
          <a:xfrm>
            <a:off x="1616150" y="4219675"/>
            <a:ext cx="636300" cy="12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type="title"/>
          </p:nvPr>
        </p:nvSpPr>
        <p:spPr>
          <a:xfrm>
            <a:off x="457200" y="82296"/>
            <a:ext cx="8229600" cy="58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a:solidFill>
                  <a:schemeClr val="dk2"/>
                </a:solidFill>
              </a:rPr>
              <a:t>One variable: </a:t>
            </a:r>
            <a:r>
              <a:rPr lang="en"/>
              <a:t>b</a:t>
            </a:r>
            <a:r>
              <a:rPr lang="en"/>
              <a:t>ox plots</a:t>
            </a:r>
            <a:endParaRPr b="0" i="0" sz="4400" u="none" cap="none" strike="noStrike">
              <a:latin typeface="Calibri"/>
              <a:ea typeface="Calibri"/>
              <a:cs typeface="Calibri"/>
              <a:sym typeface="Calibri"/>
            </a:endParaRPr>
          </a:p>
        </p:txBody>
      </p:sp>
      <p:pic>
        <p:nvPicPr>
          <p:cNvPr descr="https://datavizcatalogue.com/methods/images/anatomy/box_plot.png" id="326" name="Google Shape;326;p56"/>
          <p:cNvPicPr preferRelativeResize="0"/>
          <p:nvPr/>
        </p:nvPicPr>
        <p:blipFill>
          <a:blip r:embed="rId3">
            <a:alphaModFix/>
          </a:blip>
          <a:stretch>
            <a:fillRect/>
          </a:stretch>
        </p:blipFill>
        <p:spPr>
          <a:xfrm>
            <a:off x="358300" y="989275"/>
            <a:ext cx="3333750" cy="3495675"/>
          </a:xfrm>
          <a:prstGeom prst="rect">
            <a:avLst/>
          </a:prstGeom>
          <a:noFill/>
          <a:ln>
            <a:noFill/>
          </a:ln>
        </p:spPr>
      </p:pic>
      <p:pic>
        <p:nvPicPr>
          <p:cNvPr descr="https://chemicalstatistician.files.wordpress.com/2014/04/triple-box-plots-with-patterns2.png" id="327" name="Google Shape;327;p56"/>
          <p:cNvPicPr preferRelativeResize="0"/>
          <p:nvPr/>
        </p:nvPicPr>
        <p:blipFill>
          <a:blip r:embed="rId4">
            <a:alphaModFix/>
          </a:blip>
          <a:stretch>
            <a:fillRect/>
          </a:stretch>
        </p:blipFill>
        <p:spPr>
          <a:xfrm>
            <a:off x="4753800" y="732550"/>
            <a:ext cx="4352800" cy="4352800"/>
          </a:xfrm>
          <a:prstGeom prst="rect">
            <a:avLst/>
          </a:prstGeom>
          <a:noFill/>
          <a:ln>
            <a:noFill/>
          </a:ln>
        </p:spPr>
      </p:pic>
      <p:pic>
        <p:nvPicPr>
          <p:cNvPr id="328" name="Google Shape;328;p56"/>
          <p:cNvPicPr preferRelativeResize="0"/>
          <p:nvPr/>
        </p:nvPicPr>
        <p:blipFill rotWithShape="1">
          <a:blip r:embed="rId5">
            <a:alphaModFix/>
          </a:blip>
          <a:srcRect b="0" l="0" r="50256" t="0"/>
          <a:stretch/>
        </p:blipFill>
        <p:spPr>
          <a:xfrm>
            <a:off x="3499925" y="862550"/>
            <a:ext cx="1401674" cy="112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Two variables</a:t>
            </a:r>
            <a:r>
              <a:rPr lang="en"/>
              <a:t>: s</a:t>
            </a:r>
            <a:r>
              <a:rPr b="0" i="0" lang="en" sz="4400" u="none" cap="none" strike="noStrike">
                <a:latin typeface="Calibri"/>
                <a:ea typeface="Calibri"/>
                <a:cs typeface="Calibri"/>
                <a:sym typeface="Calibri"/>
              </a:rPr>
              <a:t>catter plots</a:t>
            </a:r>
            <a:endParaRPr b="0" i="0" sz="4400" u="none" cap="none" strike="noStrike">
              <a:latin typeface="Calibri"/>
              <a:ea typeface="Calibri"/>
              <a:cs typeface="Calibri"/>
              <a:sym typeface="Calibri"/>
            </a:endParaRPr>
          </a:p>
        </p:txBody>
      </p:sp>
      <p:sp>
        <p:nvSpPr>
          <p:cNvPr id="334" name="Google Shape;334;p5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2200" u="none" cap="none" strike="noStrike">
                <a:latin typeface="Calibri"/>
                <a:ea typeface="Calibri"/>
                <a:cs typeface="Calibri"/>
                <a:sym typeface="Calibri"/>
              </a:rPr>
              <a:t>Scatter plots quickly expose the relationships between two variables</a:t>
            </a:r>
            <a:endParaRPr b="0" i="0" sz="2200" u="none" cap="none" strike="noStrike">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200" u="none" cap="none" strike="noStrike">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200" u="none" cap="none" strike="noStrike">
              <a:latin typeface="Calibri"/>
              <a:ea typeface="Calibri"/>
              <a:cs typeface="Calibri"/>
              <a:sym typeface="Calibri"/>
            </a:endParaRPr>
          </a:p>
        </p:txBody>
      </p:sp>
      <p:sp>
        <p:nvSpPr>
          <p:cNvPr id="335" name="Google Shape;335;p57"/>
          <p:cNvSpPr/>
          <p:nvPr/>
        </p:nvSpPr>
        <p:spPr>
          <a:xfrm>
            <a:off x="1812324" y="2279821"/>
            <a:ext cx="3945925" cy="2594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5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37" name="Google Shape;337;p57"/>
          <p:cNvPicPr preferRelativeResize="0"/>
          <p:nvPr/>
        </p:nvPicPr>
        <p:blipFill>
          <a:blip r:embed="rId3">
            <a:alphaModFix/>
          </a:blip>
          <a:stretch>
            <a:fillRect/>
          </a:stretch>
        </p:blipFill>
        <p:spPr>
          <a:xfrm>
            <a:off x="422447" y="2006272"/>
            <a:ext cx="2965100" cy="2880175"/>
          </a:xfrm>
          <a:prstGeom prst="rect">
            <a:avLst/>
          </a:prstGeom>
          <a:noFill/>
          <a:ln>
            <a:noFill/>
          </a:ln>
        </p:spPr>
      </p:pic>
      <p:pic>
        <p:nvPicPr>
          <p:cNvPr id="338" name="Google Shape;338;p57"/>
          <p:cNvPicPr preferRelativeResize="0"/>
          <p:nvPr/>
        </p:nvPicPr>
        <p:blipFill>
          <a:blip r:embed="rId4">
            <a:alphaModFix/>
          </a:blip>
          <a:stretch>
            <a:fillRect/>
          </a:stretch>
        </p:blipFill>
        <p:spPr>
          <a:xfrm>
            <a:off x="3902950" y="2544875"/>
            <a:ext cx="5164851" cy="1666250"/>
          </a:xfrm>
          <a:prstGeom prst="rect">
            <a:avLst/>
          </a:prstGeom>
          <a:noFill/>
          <a:ln>
            <a:noFill/>
          </a:ln>
        </p:spPr>
      </p:pic>
      <p:cxnSp>
        <p:nvCxnSpPr>
          <p:cNvPr id="339" name="Google Shape;339;p57"/>
          <p:cNvCxnSpPr/>
          <p:nvPr/>
        </p:nvCxnSpPr>
        <p:spPr>
          <a:xfrm>
            <a:off x="6133500" y="2374500"/>
            <a:ext cx="1548300" cy="506100"/>
          </a:xfrm>
          <a:prstGeom prst="straightConnector1">
            <a:avLst/>
          </a:prstGeom>
          <a:noFill/>
          <a:ln cap="flat" cmpd="sng" w="19050">
            <a:solidFill>
              <a:schemeClr val="dk2"/>
            </a:solidFill>
            <a:prstDash val="solid"/>
            <a:round/>
            <a:headEnd len="med" w="med" type="none"/>
            <a:tailEnd len="med" w="med" type="triangle"/>
          </a:ln>
        </p:spPr>
      </p:cxnSp>
      <p:cxnSp>
        <p:nvCxnSpPr>
          <p:cNvPr id="340" name="Google Shape;340;p57"/>
          <p:cNvCxnSpPr/>
          <p:nvPr/>
        </p:nvCxnSpPr>
        <p:spPr>
          <a:xfrm flipH="1">
            <a:off x="5954925" y="2374500"/>
            <a:ext cx="29700" cy="528600"/>
          </a:xfrm>
          <a:prstGeom prst="straightConnector1">
            <a:avLst/>
          </a:prstGeom>
          <a:noFill/>
          <a:ln cap="flat" cmpd="sng" w="19050">
            <a:solidFill>
              <a:schemeClr val="dk2"/>
            </a:solidFill>
            <a:prstDash val="solid"/>
            <a:round/>
            <a:headEnd len="med" w="med" type="none"/>
            <a:tailEnd len="med" w="med" type="triangle"/>
          </a:ln>
        </p:spPr>
      </p:cxnSp>
      <p:sp>
        <p:nvSpPr>
          <p:cNvPr id="341" name="Google Shape;341;p57"/>
          <p:cNvSpPr txBox="1"/>
          <p:nvPr>
            <p:ph idx="1" type="body"/>
          </p:nvPr>
        </p:nvSpPr>
        <p:spPr>
          <a:xfrm>
            <a:off x="4942800" y="1987050"/>
            <a:ext cx="2062500" cy="43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2200"/>
              <a:t>2D histograms</a:t>
            </a:r>
            <a:endParaRPr b="0" i="0" sz="2200" u="none" cap="none" strike="noStrike">
              <a:latin typeface="Calibri"/>
              <a:ea typeface="Calibri"/>
              <a:cs typeface="Calibri"/>
              <a:sym typeface="Calibri"/>
            </a:endParaRPr>
          </a:p>
        </p:txBody>
      </p:sp>
      <p:cxnSp>
        <p:nvCxnSpPr>
          <p:cNvPr id="342" name="Google Shape;342;p57"/>
          <p:cNvCxnSpPr/>
          <p:nvPr/>
        </p:nvCxnSpPr>
        <p:spPr>
          <a:xfrm>
            <a:off x="8076275" y="2218175"/>
            <a:ext cx="138900" cy="662400"/>
          </a:xfrm>
          <a:prstGeom prst="straightConnector1">
            <a:avLst/>
          </a:prstGeom>
          <a:noFill/>
          <a:ln cap="flat" cmpd="sng" w="19050">
            <a:solidFill>
              <a:srgbClr val="3C78D8"/>
            </a:solidFill>
            <a:prstDash val="solid"/>
            <a:round/>
            <a:headEnd len="med" w="med" type="none"/>
            <a:tailEnd len="med" w="med" type="triangle"/>
          </a:ln>
        </p:spPr>
      </p:cxnSp>
      <p:sp>
        <p:nvSpPr>
          <p:cNvPr id="343" name="Google Shape;343;p57"/>
          <p:cNvSpPr txBox="1"/>
          <p:nvPr>
            <p:ph idx="1" type="body"/>
          </p:nvPr>
        </p:nvSpPr>
        <p:spPr>
          <a:xfrm>
            <a:off x="7000200" y="1827206"/>
            <a:ext cx="2062500" cy="43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2200">
                <a:solidFill>
                  <a:srgbClr val="3C78D8"/>
                </a:solidFill>
              </a:rPr>
              <a:t>a</a:t>
            </a:r>
            <a:r>
              <a:rPr lang="en" sz="2200">
                <a:solidFill>
                  <a:srgbClr val="3C78D8"/>
                </a:solidFill>
              </a:rPr>
              <a:t>.k.a. heatmap</a:t>
            </a:r>
            <a:endParaRPr b="0" i="0" sz="2200" u="none" cap="none" strike="noStrike">
              <a:solidFill>
                <a:srgbClr val="3C78D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Two variables</a:t>
            </a:r>
            <a:r>
              <a:rPr lang="en"/>
              <a:t>: line plots</a:t>
            </a:r>
            <a:endParaRPr b="0" i="0" sz="4400" u="none" cap="none" strike="noStrike">
              <a:latin typeface="Calibri"/>
              <a:ea typeface="Calibri"/>
              <a:cs typeface="Calibri"/>
              <a:sym typeface="Calibri"/>
            </a:endParaRPr>
          </a:p>
        </p:txBody>
      </p:sp>
      <p:sp>
        <p:nvSpPr>
          <p:cNvPr id="349" name="Google Shape;349;p5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2200"/>
              <a:t>If relationship is functional (for instance, after binning and aggregating)</a:t>
            </a:r>
            <a:endParaRPr b="0" i="0" sz="2200" u="none" cap="none" strike="noStrike">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200" u="none" cap="none" strike="noStrike">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200" u="none" cap="none" strike="noStrike">
              <a:latin typeface="Calibri"/>
              <a:ea typeface="Calibri"/>
              <a:cs typeface="Calibri"/>
              <a:sym typeface="Calibri"/>
            </a:endParaRPr>
          </a:p>
        </p:txBody>
      </p:sp>
      <p:sp>
        <p:nvSpPr>
          <p:cNvPr id="350" name="Google Shape;350;p58"/>
          <p:cNvSpPr/>
          <p:nvPr/>
        </p:nvSpPr>
        <p:spPr>
          <a:xfrm>
            <a:off x="1812324" y="2279821"/>
            <a:ext cx="3945900" cy="25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5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52" name="Google Shape;352;p58"/>
          <p:cNvPicPr preferRelativeResize="0"/>
          <p:nvPr/>
        </p:nvPicPr>
        <p:blipFill>
          <a:blip r:embed="rId3">
            <a:alphaModFix/>
          </a:blip>
          <a:stretch>
            <a:fillRect/>
          </a:stretch>
        </p:blipFill>
        <p:spPr>
          <a:xfrm>
            <a:off x="2170638" y="1838025"/>
            <a:ext cx="4802724" cy="32031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9"/>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58" name="Google Shape;358;p5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a:t>&gt; 2</a:t>
            </a:r>
            <a:r>
              <a:rPr b="0" i="0" lang="en" sz="4400" u="none" cap="none" strike="noStrike">
                <a:latin typeface="Calibri"/>
                <a:ea typeface="Calibri"/>
                <a:cs typeface="Calibri"/>
                <a:sym typeface="Calibri"/>
              </a:rPr>
              <a:t> variables: </a:t>
            </a:r>
            <a:r>
              <a:rPr lang="en"/>
              <a:t>scatter plot matrix</a:t>
            </a:r>
            <a:endParaRPr b="0" i="0" sz="4400" u="none" cap="none" strike="noStrike">
              <a:latin typeface="Calibri"/>
              <a:ea typeface="Calibri"/>
              <a:cs typeface="Calibri"/>
              <a:sym typeface="Calibri"/>
            </a:endParaRPr>
          </a:p>
        </p:txBody>
      </p:sp>
      <p:pic>
        <p:nvPicPr>
          <p:cNvPr descr="Bildergebnis für scatter plot matrix" id="359" name="Google Shape;359;p59"/>
          <p:cNvPicPr preferRelativeResize="0"/>
          <p:nvPr/>
        </p:nvPicPr>
        <p:blipFill>
          <a:blip r:embed="rId3">
            <a:alphaModFix/>
          </a:blip>
          <a:stretch>
            <a:fillRect/>
          </a:stretch>
        </p:blipFill>
        <p:spPr>
          <a:xfrm>
            <a:off x="2177801" y="1277650"/>
            <a:ext cx="4976251" cy="357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0"/>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5" name="Google Shape;365;p6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a:t>&gt; 2 variables: stacked plots</a:t>
            </a:r>
            <a:endParaRPr b="0" i="0" sz="4400" u="none" cap="none" strike="noStrike">
              <a:latin typeface="Calibri"/>
              <a:ea typeface="Calibri"/>
              <a:cs typeface="Calibri"/>
              <a:sym typeface="Calibri"/>
            </a:endParaRPr>
          </a:p>
        </p:txBody>
      </p:sp>
      <p:sp>
        <p:nvSpPr>
          <p:cNvPr id="366" name="Google Shape;366;p60"/>
          <p:cNvSpPr txBox="1"/>
          <p:nvPr>
            <p:ph idx="1" type="body"/>
          </p:nvPr>
        </p:nvSpPr>
        <p:spPr>
          <a:xfrm>
            <a:off x="457200" y="1200150"/>
            <a:ext cx="8229600" cy="62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1600"/>
              </a:spcAft>
              <a:buNone/>
            </a:pPr>
            <a:r>
              <a:rPr lang="en" sz="2800"/>
              <a:t>Here: 3 variables: stack index, height, </a:t>
            </a:r>
            <a:r>
              <a:rPr lang="en" sz="2800">
                <a:solidFill>
                  <a:schemeClr val="dk2"/>
                </a:solidFill>
              </a:rPr>
              <a:t>color</a:t>
            </a:r>
            <a:endParaRPr b="1" i="0" sz="2800" u="none" cap="none" strike="noStrike">
              <a:latin typeface="Calibri"/>
              <a:ea typeface="Calibri"/>
              <a:cs typeface="Calibri"/>
              <a:sym typeface="Calibri"/>
            </a:endParaRPr>
          </a:p>
        </p:txBody>
      </p:sp>
      <p:pic>
        <p:nvPicPr>
          <p:cNvPr descr="http://pandas.pydata.org/pandas-docs/version/0.7.3/_images/bar_plot_stacked_ex.png" id="367" name="Google Shape;367;p60"/>
          <p:cNvPicPr preferRelativeResize="0"/>
          <p:nvPr/>
        </p:nvPicPr>
        <p:blipFill rotWithShape="1">
          <a:blip r:embed="rId3">
            <a:alphaModFix/>
          </a:blip>
          <a:srcRect b="0" l="0" r="0" t="0"/>
          <a:stretch/>
        </p:blipFill>
        <p:spPr>
          <a:xfrm>
            <a:off x="841400" y="2744550"/>
            <a:ext cx="2866200" cy="1806300"/>
          </a:xfrm>
          <a:prstGeom prst="rect">
            <a:avLst/>
          </a:prstGeom>
          <a:noFill/>
          <a:ln>
            <a:noFill/>
          </a:ln>
        </p:spPr>
      </p:pic>
      <p:pic>
        <p:nvPicPr>
          <p:cNvPr descr="http://chartsgraphs.files.wordpress.com/2008/10/energy_cons_by_region2.jpg" id="368" name="Google Shape;368;p60"/>
          <p:cNvPicPr preferRelativeResize="0"/>
          <p:nvPr/>
        </p:nvPicPr>
        <p:blipFill rotWithShape="1">
          <a:blip r:embed="rId4">
            <a:alphaModFix/>
          </a:blip>
          <a:srcRect b="0" l="0" r="0" t="0"/>
          <a:stretch/>
        </p:blipFill>
        <p:spPr>
          <a:xfrm>
            <a:off x="4725925" y="2744550"/>
            <a:ext cx="3253800" cy="1909200"/>
          </a:xfrm>
          <a:prstGeom prst="rect">
            <a:avLst/>
          </a:prstGeom>
          <a:noFill/>
          <a:ln>
            <a:noFill/>
          </a:ln>
        </p:spPr>
      </p:pic>
      <p:sp>
        <p:nvSpPr>
          <p:cNvPr id="369" name="Google Shape;369;p60"/>
          <p:cNvSpPr txBox="1"/>
          <p:nvPr/>
        </p:nvSpPr>
        <p:spPr>
          <a:xfrm>
            <a:off x="244200" y="2034900"/>
            <a:ext cx="42690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Stack variable and color variables categorical,</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height variable continuous:</a:t>
            </a:r>
            <a:endParaRPr sz="1700">
              <a:latin typeface="Calibri"/>
              <a:ea typeface="Calibri"/>
              <a:cs typeface="Calibri"/>
              <a:sym typeface="Calibri"/>
            </a:endParaRPr>
          </a:p>
        </p:txBody>
      </p:sp>
      <p:sp>
        <p:nvSpPr>
          <p:cNvPr id="370" name="Google Shape;370;p60"/>
          <p:cNvSpPr txBox="1"/>
          <p:nvPr/>
        </p:nvSpPr>
        <p:spPr>
          <a:xfrm>
            <a:off x="4587600" y="2034900"/>
            <a:ext cx="42690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700">
                <a:solidFill>
                  <a:schemeClr val="dk2"/>
                </a:solidFill>
                <a:latin typeface="Calibri"/>
                <a:ea typeface="Calibri"/>
                <a:cs typeface="Calibri"/>
                <a:sym typeface="Calibri"/>
              </a:rPr>
              <a:t>C</a:t>
            </a:r>
            <a:r>
              <a:rPr lang="en" sz="1700">
                <a:solidFill>
                  <a:schemeClr val="dk2"/>
                </a:solidFill>
                <a:latin typeface="Calibri"/>
                <a:ea typeface="Calibri"/>
                <a:cs typeface="Calibri"/>
                <a:sym typeface="Calibri"/>
              </a:rPr>
              <a:t>olor variable categorical,</a:t>
            </a:r>
            <a:endParaRPr sz="1700">
              <a:solidFill>
                <a:schemeClr val="dk2"/>
              </a:solidFill>
              <a:latin typeface="Calibri"/>
              <a:ea typeface="Calibri"/>
              <a:cs typeface="Calibri"/>
              <a:sym typeface="Calibri"/>
            </a:endParaRPr>
          </a:p>
          <a:p>
            <a:pPr indent="0" lvl="0" marL="0" rtl="0" algn="l">
              <a:spcBef>
                <a:spcPts val="0"/>
              </a:spcBef>
              <a:spcAft>
                <a:spcPts val="0"/>
              </a:spcAft>
              <a:buNone/>
            </a:pPr>
            <a:r>
              <a:rPr lang="en" sz="1700">
                <a:solidFill>
                  <a:schemeClr val="dk2"/>
                </a:solidFill>
                <a:latin typeface="Calibri"/>
                <a:ea typeface="Calibri"/>
                <a:cs typeface="Calibri"/>
                <a:sym typeface="Calibri"/>
              </a:rPr>
              <a:t>stack and height variables continuous:</a:t>
            </a:r>
            <a:endParaRPr sz="1700">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1"/>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76" name="Google Shape;376;p6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a:t>Dimensionality reduction</a:t>
            </a:r>
            <a:endParaRPr b="0" i="0" sz="4400" u="none" cap="none" strike="noStrike">
              <a:latin typeface="Calibri"/>
              <a:ea typeface="Calibri"/>
              <a:cs typeface="Calibri"/>
              <a:sym typeface="Calibri"/>
            </a:endParaRPr>
          </a:p>
        </p:txBody>
      </p:sp>
      <p:sp>
        <p:nvSpPr>
          <p:cNvPr id="377" name="Google Shape;377;p6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17500" lvl="0" marL="342900" marR="0" rtl="0" algn="l">
              <a:spcBef>
                <a:spcPts val="0"/>
              </a:spcBef>
              <a:spcAft>
                <a:spcPts val="0"/>
              </a:spcAft>
              <a:buClr>
                <a:srgbClr val="000000"/>
              </a:buClr>
              <a:buSzPts val="2400"/>
              <a:buFont typeface="Arial"/>
              <a:buChar char="•"/>
            </a:pPr>
            <a:r>
              <a:rPr lang="en" sz="2400"/>
              <a:t>For</a:t>
            </a:r>
            <a:r>
              <a:rPr lang="en" sz="2400"/>
              <a:t> example,</a:t>
            </a:r>
            <a:r>
              <a:rPr b="1" lang="en" sz="2400"/>
              <a:t> </a:t>
            </a:r>
            <a:r>
              <a:rPr b="1" i="0" lang="en" sz="2400" u="none" cap="none" strike="noStrike">
                <a:latin typeface="Calibri"/>
                <a:ea typeface="Calibri"/>
                <a:cs typeface="Calibri"/>
                <a:sym typeface="Calibri"/>
              </a:rPr>
              <a:t>PCA:</a:t>
            </a:r>
            <a:r>
              <a:rPr b="0" i="0" lang="en" sz="2400" u="none" cap="none" strike="noStrike">
                <a:latin typeface="Calibri"/>
                <a:ea typeface="Calibri"/>
                <a:cs typeface="Calibri"/>
                <a:sym typeface="Calibri"/>
              </a:rPr>
              <a:t> </a:t>
            </a:r>
            <a:r>
              <a:rPr lang="en" sz="2400"/>
              <a:t>a</a:t>
            </a:r>
            <a:r>
              <a:rPr b="0" i="0" lang="en" sz="2400" u="none" cap="none" strike="noStrike">
                <a:latin typeface="Calibri"/>
                <a:ea typeface="Calibri"/>
                <a:cs typeface="Calibri"/>
                <a:sym typeface="Calibri"/>
              </a:rPr>
              <a:t>llows visualization of high-dimensional continuous data in 2D using principal components</a:t>
            </a:r>
            <a:endParaRPr sz="2400"/>
          </a:p>
          <a:p>
            <a:pPr indent="-317500" lvl="0" marL="342900" marR="0" rtl="0" algn="l">
              <a:spcBef>
                <a:spcPts val="560"/>
              </a:spcBef>
              <a:spcAft>
                <a:spcPts val="1600"/>
              </a:spcAft>
              <a:buClr>
                <a:srgbClr val="000000"/>
              </a:buClr>
              <a:buSzPts val="2400"/>
              <a:buFont typeface="Arial"/>
              <a:buChar char="•"/>
            </a:pPr>
            <a:r>
              <a:rPr b="0" i="0" lang="en" sz="2400" u="none" cap="none" strike="noStrike">
                <a:latin typeface="Calibri"/>
                <a:ea typeface="Calibri"/>
                <a:cs typeface="Calibri"/>
                <a:sym typeface="Calibri"/>
              </a:rPr>
              <a:t>The principal components are the strongest (highest variation) dimensions in the dataset, and are orthogonal</a:t>
            </a:r>
            <a:endParaRPr b="1" i="0" sz="2400" u="none" cap="none" strike="noStrike">
              <a:latin typeface="Calibri"/>
              <a:ea typeface="Calibri"/>
              <a:cs typeface="Calibri"/>
              <a:sym typeface="Calibri"/>
            </a:endParaRPr>
          </a:p>
        </p:txBody>
      </p:sp>
      <p:pic>
        <p:nvPicPr>
          <p:cNvPr descr="Bildergebnis für pca" id="378" name="Google Shape;378;p61"/>
          <p:cNvPicPr preferRelativeResize="0"/>
          <p:nvPr/>
        </p:nvPicPr>
        <p:blipFill>
          <a:blip r:embed="rId3">
            <a:alphaModFix/>
          </a:blip>
          <a:stretch>
            <a:fillRect/>
          </a:stretch>
        </p:blipFill>
        <p:spPr>
          <a:xfrm>
            <a:off x="1630950" y="3080105"/>
            <a:ext cx="4876800" cy="1937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ph idx="1" type="body"/>
          </p:nvPr>
        </p:nvSpPr>
        <p:spPr>
          <a:xfrm>
            <a:off x="2410100" y="1519575"/>
            <a:ext cx="6477900" cy="30024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 sz="1400" u="sng">
                <a:solidFill>
                  <a:schemeClr val="hlink"/>
                </a:solidFill>
                <a:hlinkClick r:id="rId3"/>
              </a:rPr>
              <a:t>http://flowingdata.com/2017/01/24/one-dataset-visualized-25-ways</a:t>
            </a:r>
            <a:endParaRPr sz="1400"/>
          </a:p>
          <a:p>
            <a:pPr indent="-139700" lvl="0" marL="342900" rtl="0" algn="l">
              <a:spcBef>
                <a:spcPts val="1600"/>
              </a:spcBef>
              <a:spcAft>
                <a:spcPts val="1600"/>
              </a:spcAft>
              <a:buNone/>
            </a:pPr>
            <a:r>
              <a:rPr lang="en" sz="2500"/>
              <a:t>“You must help the data focus and get to the point. Otherwise, it just ends up rambling about what it had for breakfast this morning and how the coffee wasn’t hot enough.”</a:t>
            </a:r>
            <a:endParaRPr sz="2500"/>
          </a:p>
        </p:txBody>
      </p:sp>
      <p:sp>
        <p:nvSpPr>
          <p:cNvPr id="384" name="Google Shape;384;p6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85" name="Google Shape;385;p62"/>
          <p:cNvSpPr txBox="1"/>
          <p:nvPr>
            <p:ph type="title"/>
          </p:nvPr>
        </p:nvSpPr>
        <p:spPr>
          <a:xfrm>
            <a:off x="1411200" y="347350"/>
            <a:ext cx="6321600" cy="635400"/>
          </a:xfrm>
          <a:prstGeom prst="rect">
            <a:avLst/>
          </a:prstGeom>
        </p:spPr>
        <p:txBody>
          <a:bodyPr anchorCtr="0" anchor="ctr" bIns="91425" lIns="91425" spcFirstLastPara="1" rIns="91425" wrap="square" tIns="91425">
            <a:noAutofit/>
          </a:bodyPr>
          <a:lstStyle/>
          <a:p>
            <a:pPr indent="0" lvl="0" marL="0" rtl="0" algn="l">
              <a:lnSpc>
                <a:spcPct val="112500"/>
              </a:lnSpc>
              <a:spcBef>
                <a:spcPts val="0"/>
              </a:spcBef>
              <a:spcAft>
                <a:spcPts val="800"/>
              </a:spcAft>
              <a:buClr>
                <a:schemeClr val="dk2"/>
              </a:buClr>
              <a:buSzPts val="1100"/>
              <a:buFont typeface="Arial"/>
              <a:buNone/>
            </a:pPr>
            <a:r>
              <a:rPr lang="en" sz="3500">
                <a:solidFill>
                  <a:srgbClr val="000000"/>
                </a:solidFill>
                <a:highlight>
                  <a:srgbClr val="FFFFFF"/>
                </a:highlight>
                <a:latin typeface="Calibri"/>
                <a:ea typeface="Calibri"/>
                <a:cs typeface="Calibri"/>
                <a:sym typeface="Calibri"/>
              </a:rPr>
              <a:t>One dataset, visualized 25 ways</a:t>
            </a:r>
            <a:endParaRPr sz="3500">
              <a:solidFill>
                <a:srgbClr val="000000"/>
              </a:solidFill>
              <a:latin typeface="Calibri"/>
              <a:ea typeface="Calibri"/>
              <a:cs typeface="Calibri"/>
              <a:sym typeface="Calibri"/>
            </a:endParaRPr>
          </a:p>
        </p:txBody>
      </p:sp>
      <p:pic>
        <p:nvPicPr>
          <p:cNvPr id="386" name="Google Shape;386;p62"/>
          <p:cNvPicPr preferRelativeResize="0"/>
          <p:nvPr/>
        </p:nvPicPr>
        <p:blipFill>
          <a:blip r:embed="rId4">
            <a:alphaModFix/>
          </a:blip>
          <a:stretch>
            <a:fillRect/>
          </a:stretch>
        </p:blipFill>
        <p:spPr>
          <a:xfrm>
            <a:off x="152400" y="1516150"/>
            <a:ext cx="2105312" cy="20219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5"/>
          <p:cNvSpPr txBox="1"/>
          <p:nvPr>
            <p:ph idx="1" type="body"/>
          </p:nvPr>
        </p:nvSpPr>
        <p:spPr>
          <a:xfrm>
            <a:off x="457200" y="742950"/>
            <a:ext cx="8314200" cy="3567000"/>
          </a:xfrm>
          <a:prstGeom prst="rect">
            <a:avLst/>
          </a:prstGeom>
        </p:spPr>
        <p:txBody>
          <a:bodyPr anchorCtr="0" anchor="t" bIns="91425" lIns="91425" spcFirstLastPara="1" rIns="91425" wrap="square" tIns="91425">
            <a:noAutofit/>
          </a:bodyPr>
          <a:lstStyle/>
          <a:p>
            <a:pPr indent="-355600" lvl="0" marL="457200" rtl="0" algn="l">
              <a:spcBef>
                <a:spcPts val="640"/>
              </a:spcBef>
              <a:spcAft>
                <a:spcPts val="0"/>
              </a:spcAft>
              <a:buSzPts val="2000"/>
              <a:buChar char="●"/>
            </a:pPr>
            <a:r>
              <a:rPr lang="en" sz="2000"/>
              <a:t>You must find 4</a:t>
            </a:r>
            <a:r>
              <a:rPr lang="en" sz="2000"/>
              <a:t> team mates</a:t>
            </a:r>
            <a:r>
              <a:rPr lang="en" sz="2000"/>
              <a:t> and </a:t>
            </a:r>
            <a:r>
              <a:rPr lang="en" sz="2000" u="sng">
                <a:solidFill>
                  <a:schemeClr val="hlink"/>
                </a:solidFill>
                <a:hlinkClick r:id="rId3"/>
              </a:rPr>
              <a:t>register</a:t>
            </a:r>
            <a:r>
              <a:rPr lang="en" sz="2000"/>
              <a:t> by this Fri 6 Oct 23:59</a:t>
            </a:r>
            <a:endParaRPr sz="2000"/>
          </a:p>
          <a:p>
            <a:pPr indent="-355600" lvl="1" marL="914400" rtl="0" algn="l">
              <a:spcBef>
                <a:spcPts val="0"/>
              </a:spcBef>
              <a:spcAft>
                <a:spcPts val="0"/>
              </a:spcAft>
              <a:buSzPts val="2000"/>
              <a:buChar char="○"/>
            </a:pPr>
            <a:r>
              <a:rPr lang="en" sz="2000"/>
              <a:t>Every student must register individually</a:t>
            </a:r>
            <a:endParaRPr sz="2000"/>
          </a:p>
          <a:p>
            <a:pPr indent="-355600" lvl="1" marL="914400" rtl="0" algn="l">
              <a:spcBef>
                <a:spcPts val="0"/>
              </a:spcBef>
              <a:spcAft>
                <a:spcPts val="0"/>
              </a:spcAft>
              <a:buSzPts val="2000"/>
              <a:buChar char="○"/>
            </a:pPr>
            <a:r>
              <a:rPr lang="en" sz="2000"/>
              <a:t>Still looking for a team or for team members? Use Ed! If need be, talk to Sepideh [TA]</a:t>
            </a:r>
            <a:endParaRPr sz="2000"/>
          </a:p>
          <a:p>
            <a:pPr indent="-355600" lvl="0" marL="457200" rtl="0" algn="l">
              <a:spcBef>
                <a:spcPts val="0"/>
              </a:spcBef>
              <a:spcAft>
                <a:spcPts val="0"/>
              </a:spcAft>
              <a:buSzPts val="2000"/>
              <a:buChar char="●"/>
            </a:pPr>
            <a:r>
              <a:rPr lang="en" sz="2000"/>
              <a:t>Project milestone 1 was released last Fri; due Fri 13 Oct 23:59</a:t>
            </a:r>
            <a:endParaRPr sz="2000"/>
          </a:p>
          <a:p>
            <a:pPr indent="-355600" lvl="0" marL="457200" rtl="0" algn="l">
              <a:spcBef>
                <a:spcPts val="0"/>
              </a:spcBef>
              <a:spcAft>
                <a:spcPts val="0"/>
              </a:spcAft>
              <a:buSzPts val="2000"/>
              <a:buChar char="●"/>
            </a:pPr>
            <a:r>
              <a:rPr lang="en" sz="2000"/>
              <a:t>Homework </a:t>
            </a:r>
            <a:r>
              <a:rPr lang="en" sz="2000"/>
              <a:t>1 released </a:t>
            </a:r>
            <a:r>
              <a:rPr lang="en" sz="2000">
                <a:solidFill>
                  <a:schemeClr val="dk2"/>
                </a:solidFill>
              </a:rPr>
              <a:t>Fri 13 Oct (due two weeks later)</a:t>
            </a:r>
            <a:endParaRPr sz="2000"/>
          </a:p>
          <a:p>
            <a:pPr indent="-355600" lvl="0" marL="457200" rtl="0" algn="l">
              <a:spcBef>
                <a:spcPts val="0"/>
              </a:spcBef>
              <a:spcAft>
                <a:spcPts val="0"/>
              </a:spcAft>
              <a:buSzPts val="2000"/>
              <a:buChar char="●"/>
            </a:pPr>
            <a:r>
              <a:rPr lang="en" sz="2000"/>
              <a:t>Friday’s lab session:</a:t>
            </a:r>
            <a:endParaRPr sz="2000"/>
          </a:p>
          <a:p>
            <a:pPr indent="-355600" lvl="1" marL="914400" rtl="0" algn="l">
              <a:spcBef>
                <a:spcPts val="0"/>
              </a:spcBef>
              <a:spcAft>
                <a:spcPts val="0"/>
              </a:spcAft>
              <a:buSzPts val="2000"/>
              <a:buChar char="○"/>
            </a:pPr>
            <a:r>
              <a:rPr lang="en" sz="2000"/>
              <a:t>13:15–13:30 (on Moodle): Quiz 2 (the first one that counts)</a:t>
            </a:r>
            <a:endParaRPr sz="2000"/>
          </a:p>
          <a:p>
            <a:pPr indent="-355600" lvl="1" marL="914400" rtl="0" algn="l">
              <a:spcBef>
                <a:spcPts val="0"/>
              </a:spcBef>
              <a:spcAft>
                <a:spcPts val="0"/>
              </a:spcAft>
              <a:buSzPts val="2000"/>
              <a:buChar char="○"/>
            </a:pPr>
            <a:r>
              <a:rPr lang="en" sz="2000">
                <a:solidFill>
                  <a:schemeClr val="dk2"/>
                </a:solidFill>
              </a:rPr>
              <a:t>13:30–14:30: </a:t>
            </a:r>
            <a:r>
              <a:rPr lang="en" sz="2000">
                <a:solidFill>
                  <a:schemeClr val="dk2"/>
                </a:solidFill>
              </a:rPr>
              <a:t>Project milestone P1 office hours</a:t>
            </a:r>
            <a:r>
              <a:rPr lang="en" sz="2000">
                <a:solidFill>
                  <a:schemeClr val="dk2"/>
                </a:solidFill>
              </a:rPr>
              <a:t> (Zoom)</a:t>
            </a:r>
            <a:endParaRPr sz="2000">
              <a:solidFill>
                <a:schemeClr val="dk2"/>
              </a:solidFill>
            </a:endParaRPr>
          </a:p>
          <a:p>
            <a:pPr indent="-355600" lvl="1" marL="914400" rtl="0" algn="l">
              <a:spcBef>
                <a:spcPts val="0"/>
              </a:spcBef>
              <a:spcAft>
                <a:spcPts val="0"/>
              </a:spcAft>
              <a:buSzPts val="2000"/>
              <a:buChar char="○"/>
            </a:pPr>
            <a:r>
              <a:rPr lang="en" sz="2000"/>
              <a:t>In parallel: </a:t>
            </a:r>
            <a:r>
              <a:rPr lang="en" sz="2000"/>
              <a:t>Exercise on data visualization and working with data from the Web</a:t>
            </a:r>
            <a:endParaRPr sz="2000"/>
          </a:p>
        </p:txBody>
      </p:sp>
      <p:sp>
        <p:nvSpPr>
          <p:cNvPr id="234" name="Google Shape;234;p45"/>
          <p:cNvSpPr txBox="1"/>
          <p:nvPr>
            <p:ph type="title"/>
          </p:nvPr>
        </p:nvSpPr>
        <p:spPr>
          <a:xfrm>
            <a:off x="457200" y="535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235" name="Google Shape;235;p4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457200" y="2110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2</a:t>
            </a:r>
            <a:endParaRPr/>
          </a:p>
          <a:p>
            <a:pPr indent="0" lvl="0" marL="0" rtl="0" algn="ctr">
              <a:spcBef>
                <a:spcPts val="0"/>
              </a:spcBef>
              <a:spcAft>
                <a:spcPts val="0"/>
              </a:spcAft>
              <a:buNone/>
            </a:pPr>
            <a:r>
              <a:rPr lang="en"/>
              <a:t>Principles and best practices</a:t>
            </a:r>
            <a:endParaRPr/>
          </a:p>
        </p:txBody>
      </p:sp>
      <p:sp>
        <p:nvSpPr>
          <p:cNvPr id="392" name="Google Shape;392;p6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4"/>
          <p:cNvSpPr txBox="1"/>
          <p:nvPr>
            <p:ph type="title"/>
          </p:nvPr>
        </p:nvSpPr>
        <p:spPr>
          <a:xfrm>
            <a:off x="303300" y="182975"/>
            <a:ext cx="85206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500">
                <a:latin typeface="Calibri"/>
                <a:ea typeface="Calibri"/>
                <a:cs typeface="Calibri"/>
                <a:sym typeface="Calibri"/>
              </a:rPr>
              <a:t>Instructive coffee table books by </a:t>
            </a:r>
            <a:r>
              <a:rPr b="0" lang="en" sz="3500">
                <a:latin typeface="Calibri"/>
                <a:ea typeface="Calibri"/>
                <a:cs typeface="Calibri"/>
                <a:sym typeface="Calibri"/>
              </a:rPr>
              <a:t>Edward Tufte</a:t>
            </a:r>
            <a:endParaRPr b="0" sz="3500">
              <a:latin typeface="Calibri"/>
              <a:ea typeface="Calibri"/>
              <a:cs typeface="Calibri"/>
              <a:sym typeface="Calibri"/>
            </a:endParaRPr>
          </a:p>
        </p:txBody>
      </p:sp>
      <p:sp>
        <p:nvSpPr>
          <p:cNvPr id="398" name="Google Shape;398;p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9" name="Google Shape;399;p64"/>
          <p:cNvPicPr preferRelativeResize="0"/>
          <p:nvPr/>
        </p:nvPicPr>
        <p:blipFill>
          <a:blip r:embed="rId3">
            <a:alphaModFix/>
          </a:blip>
          <a:stretch>
            <a:fillRect/>
          </a:stretch>
        </p:blipFill>
        <p:spPr>
          <a:xfrm>
            <a:off x="810237" y="938925"/>
            <a:ext cx="7523527" cy="3247575"/>
          </a:xfrm>
          <a:prstGeom prst="rect">
            <a:avLst/>
          </a:prstGeom>
          <a:noFill/>
          <a:ln>
            <a:noFill/>
          </a:ln>
        </p:spPr>
      </p:pic>
      <p:sp>
        <p:nvSpPr>
          <p:cNvPr id="400" name="Google Shape;400;p64"/>
          <p:cNvSpPr txBox="1"/>
          <p:nvPr/>
        </p:nvSpPr>
        <p:spPr>
          <a:xfrm>
            <a:off x="4935625" y="4604300"/>
            <a:ext cx="36873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a:t>
            </a:r>
            <a:r>
              <a:rPr lang="en" sz="2000" u="sng">
                <a:solidFill>
                  <a:schemeClr val="hlink"/>
                </a:solidFill>
                <a:latin typeface="Calibri"/>
                <a:ea typeface="Calibri"/>
                <a:cs typeface="Calibri"/>
                <a:sym typeface="Calibri"/>
                <a:hlinkClick r:id="rId4"/>
              </a:rPr>
              <a:t>another great coffee table book</a:t>
            </a:r>
            <a:r>
              <a:rPr lang="en" sz="2000">
                <a:latin typeface="Calibri"/>
                <a:ea typeface="Calibri"/>
                <a:cs typeface="Calibri"/>
                <a:sym typeface="Calibri"/>
              </a:rPr>
              <a:t>]</a:t>
            </a:r>
            <a:endParaRPr sz="20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5"/>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959"/>
              <a:t>Perception of</a:t>
            </a:r>
            <a:r>
              <a:rPr b="0" i="0" lang="en" sz="3959" u="none" cap="none" strike="noStrike">
                <a:latin typeface="Calibri"/>
                <a:ea typeface="Calibri"/>
                <a:cs typeface="Calibri"/>
                <a:sym typeface="Calibri"/>
              </a:rPr>
              <a:t> </a:t>
            </a:r>
            <a:r>
              <a:rPr lang="en" sz="3959"/>
              <a:t>m</a:t>
            </a:r>
            <a:r>
              <a:rPr b="0" i="0" lang="en" sz="3959" u="none" cap="none" strike="noStrike">
                <a:latin typeface="Calibri"/>
                <a:ea typeface="Calibri"/>
                <a:cs typeface="Calibri"/>
                <a:sym typeface="Calibri"/>
              </a:rPr>
              <a:t>agnitudes</a:t>
            </a:r>
            <a:endParaRPr/>
          </a:p>
        </p:txBody>
      </p:sp>
      <p:sp>
        <p:nvSpPr>
          <p:cNvPr id="407" name="Google Shape;407;p65"/>
          <p:cNvSpPr/>
          <p:nvPr/>
        </p:nvSpPr>
        <p:spPr>
          <a:xfrm>
            <a:off x="1249891" y="1478133"/>
            <a:ext cx="2638527" cy="1877627"/>
          </a:xfrm>
          <a:prstGeom prst="rect">
            <a:avLst/>
          </a:prstGeom>
          <a:solidFill>
            <a:srgbClr val="868686"/>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08" name="Google Shape;408;p65"/>
          <p:cNvSpPr/>
          <p:nvPr/>
        </p:nvSpPr>
        <p:spPr>
          <a:xfrm>
            <a:off x="5202766" y="1478133"/>
            <a:ext cx="2547439" cy="1877627"/>
          </a:xfrm>
          <a:prstGeom prst="rect">
            <a:avLst/>
          </a:prstGeom>
          <a:solidFill>
            <a:srgbClr val="909090"/>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09" name="Google Shape;409;p65"/>
          <p:cNvSpPr txBox="1"/>
          <p:nvPr/>
        </p:nvSpPr>
        <p:spPr>
          <a:xfrm>
            <a:off x="3143250" y="3640931"/>
            <a:ext cx="2856300" cy="342900"/>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None/>
            </a:pPr>
            <a:r>
              <a:rPr lang="en" sz="2400">
                <a:latin typeface="Calibri"/>
                <a:ea typeface="Calibri"/>
                <a:cs typeface="Calibri"/>
                <a:sym typeface="Calibri"/>
              </a:rPr>
              <a:t>Which is brighter?</a:t>
            </a:r>
            <a:endParaRPr>
              <a:latin typeface="Calibri"/>
              <a:ea typeface="Calibri"/>
              <a:cs typeface="Calibri"/>
              <a:sym typeface="Calibri"/>
            </a:endParaRPr>
          </a:p>
        </p:txBody>
      </p:sp>
      <p:sp>
        <p:nvSpPr>
          <p:cNvPr id="410" name="Google Shape;410;p65"/>
          <p:cNvSpPr txBox="1"/>
          <p:nvPr/>
        </p:nvSpPr>
        <p:spPr>
          <a:xfrm>
            <a:off x="1357028" y="1063228"/>
            <a:ext cx="2531390" cy="380848"/>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None/>
            </a:pPr>
            <a:r>
              <a:rPr lang="en" sz="2400">
                <a:latin typeface="Calibri"/>
                <a:ea typeface="Calibri"/>
                <a:cs typeface="Calibri"/>
                <a:sym typeface="Calibri"/>
              </a:rPr>
              <a:t>(134, 134, 134)</a:t>
            </a:r>
            <a:endParaRPr sz="2400">
              <a:latin typeface="Calibri"/>
              <a:ea typeface="Calibri"/>
              <a:cs typeface="Calibri"/>
              <a:sym typeface="Calibri"/>
            </a:endParaRPr>
          </a:p>
        </p:txBody>
      </p:sp>
      <p:sp>
        <p:nvSpPr>
          <p:cNvPr id="411" name="Google Shape;411;p65"/>
          <p:cNvSpPr txBox="1"/>
          <p:nvPr/>
        </p:nvSpPr>
        <p:spPr>
          <a:xfrm>
            <a:off x="5309902" y="1063228"/>
            <a:ext cx="2531390" cy="380848"/>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None/>
            </a:pPr>
            <a:r>
              <a:rPr lang="en" sz="2400">
                <a:latin typeface="Calibri"/>
                <a:ea typeface="Calibri"/>
                <a:cs typeface="Calibri"/>
                <a:sym typeface="Calibri"/>
              </a:rPr>
              <a:t>(144, 144, 144)</a:t>
            </a:r>
            <a:endParaRPr sz="2400">
              <a:latin typeface="Calibri"/>
              <a:ea typeface="Calibri"/>
              <a:cs typeface="Calibri"/>
              <a:sym typeface="Calibri"/>
            </a:endParaRPr>
          </a:p>
        </p:txBody>
      </p:sp>
      <p:sp>
        <p:nvSpPr>
          <p:cNvPr id="412" name="Google Shape;412;p6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Just </a:t>
            </a:r>
            <a:r>
              <a:rPr lang="en"/>
              <a:t>n</a:t>
            </a:r>
            <a:r>
              <a:rPr b="0" i="0" lang="en" sz="4400" u="none" cap="none" strike="noStrike">
                <a:latin typeface="Calibri"/>
                <a:ea typeface="Calibri"/>
                <a:cs typeface="Calibri"/>
                <a:sym typeface="Calibri"/>
              </a:rPr>
              <a:t>oticeable </a:t>
            </a:r>
            <a:r>
              <a:rPr lang="en"/>
              <a:t>d</a:t>
            </a:r>
            <a:r>
              <a:rPr b="0" i="0" lang="en" sz="4400" u="none" cap="none" strike="noStrike">
                <a:latin typeface="Calibri"/>
                <a:ea typeface="Calibri"/>
                <a:cs typeface="Calibri"/>
                <a:sym typeface="Calibri"/>
              </a:rPr>
              <a:t>ifference (JND)</a:t>
            </a:r>
            <a:endParaRPr/>
          </a:p>
        </p:txBody>
      </p:sp>
      <p:sp>
        <p:nvSpPr>
          <p:cNvPr id="419" name="Google Shape;419;p66"/>
          <p:cNvSpPr txBox="1"/>
          <p:nvPr>
            <p:ph idx="1" type="body"/>
          </p:nvPr>
        </p:nvSpPr>
        <p:spPr>
          <a:xfrm>
            <a:off x="406400" y="914400"/>
            <a:ext cx="8483600" cy="368061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400"/>
              <a:buFont typeface="Arial"/>
              <a:buChar char="•"/>
            </a:pPr>
            <a:r>
              <a:rPr b="0" i="0" lang="en" sz="2400" u="none" cap="none" strike="noStrike">
                <a:latin typeface="Calibri"/>
                <a:ea typeface="Calibri"/>
                <a:cs typeface="Calibri"/>
                <a:sym typeface="Calibri"/>
              </a:rPr>
              <a:t>Weber’s </a:t>
            </a:r>
            <a:r>
              <a:rPr lang="en" sz="2400"/>
              <a:t>l</a:t>
            </a:r>
            <a:r>
              <a:rPr b="0" i="0" lang="en" sz="2400" u="none" cap="none" strike="noStrike">
                <a:latin typeface="Calibri"/>
                <a:ea typeface="Calibri"/>
                <a:cs typeface="Calibri"/>
                <a:sym typeface="Calibri"/>
              </a:rPr>
              <a:t>aw</a:t>
            </a:r>
            <a:r>
              <a:rPr lang="en" sz="2400"/>
              <a:t>:</a:t>
            </a:r>
            <a:endParaRPr/>
          </a:p>
          <a:p>
            <a:pPr indent="-190500" lvl="0" marL="342900" marR="0" rtl="0" algn="l">
              <a:spcBef>
                <a:spcPts val="480"/>
              </a:spcBef>
              <a:spcAft>
                <a:spcPts val="0"/>
              </a:spcAft>
              <a:buClr>
                <a:schemeClr val="dk1"/>
              </a:buClr>
              <a:buSzPts val="2400"/>
              <a:buFont typeface="Arial"/>
              <a:buNone/>
            </a:pPr>
            <a:r>
              <a:t/>
            </a:r>
            <a:endParaRPr b="0" i="0" sz="2400" u="none" cap="none" strike="noStrike">
              <a:latin typeface="Calibri"/>
              <a:ea typeface="Calibri"/>
              <a:cs typeface="Calibri"/>
              <a:sym typeface="Calibri"/>
            </a:endParaRPr>
          </a:p>
          <a:p>
            <a:pPr indent="0" lvl="0" marL="0" marR="0" rtl="0" algn="l">
              <a:spcBef>
                <a:spcPts val="480"/>
              </a:spcBef>
              <a:spcAft>
                <a:spcPts val="0"/>
              </a:spcAft>
              <a:buClr>
                <a:schemeClr val="dk1"/>
              </a:buClr>
              <a:buSzPts val="2400"/>
              <a:buFont typeface="Arial"/>
              <a:buNone/>
            </a:pPr>
            <a:r>
              <a:t/>
            </a:r>
            <a:endParaRPr b="0" i="0" sz="2400" u="none" cap="none" strike="noStrike">
              <a:latin typeface="Calibri"/>
              <a:ea typeface="Calibri"/>
              <a:cs typeface="Calibri"/>
              <a:sym typeface="Calibri"/>
            </a:endParaRPr>
          </a:p>
          <a:p>
            <a:pPr indent="-342900" lvl="0" marL="342900" marR="0" rtl="0" algn="l">
              <a:spcBef>
                <a:spcPts val="480"/>
              </a:spcBef>
              <a:spcAft>
                <a:spcPts val="0"/>
              </a:spcAft>
              <a:buClr>
                <a:srgbClr val="000000"/>
              </a:buClr>
              <a:buSzPts val="2400"/>
              <a:buFont typeface="Arial"/>
              <a:buChar char="•"/>
            </a:pPr>
            <a:r>
              <a:rPr i="1" lang="en" sz="2400"/>
              <a:t>I</a:t>
            </a:r>
            <a:r>
              <a:rPr lang="en" sz="2400"/>
              <a:t>: intensity; Δ</a:t>
            </a:r>
            <a:r>
              <a:rPr i="1" lang="en" sz="2400"/>
              <a:t>I</a:t>
            </a:r>
            <a:r>
              <a:rPr lang="en" sz="2400"/>
              <a:t>: increase from </a:t>
            </a:r>
            <a:r>
              <a:rPr i="1" lang="en" sz="2400"/>
              <a:t>I</a:t>
            </a:r>
            <a:r>
              <a:rPr lang="en" sz="2400"/>
              <a:t> to notice a difference; </a:t>
            </a:r>
            <a:r>
              <a:rPr i="1" lang="en" sz="2400"/>
              <a:t>k</a:t>
            </a:r>
            <a:r>
              <a:rPr lang="en" sz="2400"/>
              <a:t>: constant</a:t>
            </a:r>
            <a:endParaRPr sz="2400"/>
          </a:p>
          <a:p>
            <a:pPr indent="-342900" lvl="0" marL="342900" marR="0" rtl="0" algn="l">
              <a:spcBef>
                <a:spcPts val="480"/>
              </a:spcBef>
              <a:spcAft>
                <a:spcPts val="0"/>
              </a:spcAft>
              <a:buClr>
                <a:srgbClr val="000000"/>
              </a:buClr>
              <a:buSzPts val="2400"/>
              <a:buFont typeface="Arial"/>
              <a:buChar char="•"/>
            </a:pPr>
            <a:r>
              <a:rPr lang="en" sz="2400"/>
              <a:t>Required increase </a:t>
            </a:r>
            <a:r>
              <a:rPr lang="en" sz="2400">
                <a:solidFill>
                  <a:schemeClr val="dk2"/>
                </a:solidFill>
              </a:rPr>
              <a:t>Δ</a:t>
            </a:r>
            <a:r>
              <a:rPr i="1" lang="en" sz="2400">
                <a:solidFill>
                  <a:schemeClr val="dk2"/>
                </a:solidFill>
              </a:rPr>
              <a:t>I</a:t>
            </a:r>
            <a:r>
              <a:rPr lang="en" sz="2400"/>
              <a:t> depends on original intensity </a:t>
            </a:r>
            <a:r>
              <a:rPr i="1" lang="en" sz="2400">
                <a:solidFill>
                  <a:schemeClr val="dk2"/>
                </a:solidFill>
              </a:rPr>
              <a:t>I</a:t>
            </a:r>
            <a:endParaRPr b="0" i="0" sz="1200" u="none" cap="none" strike="noStrike">
              <a:latin typeface="Calibri"/>
              <a:ea typeface="Calibri"/>
              <a:cs typeface="Calibri"/>
              <a:sym typeface="Calibri"/>
            </a:endParaRPr>
          </a:p>
          <a:p>
            <a:pPr indent="-342900" lvl="0" marL="342900" marR="0" rtl="0" algn="l">
              <a:spcBef>
                <a:spcPts val="480"/>
              </a:spcBef>
              <a:spcAft>
                <a:spcPts val="0"/>
              </a:spcAft>
              <a:buClr>
                <a:srgbClr val="000000"/>
              </a:buClr>
              <a:buSzPts val="2400"/>
              <a:buFont typeface="Arial"/>
              <a:buChar char="•"/>
            </a:pPr>
            <a:r>
              <a:rPr b="0" i="0" lang="en" sz="2400" u="none" cap="none" strike="noStrike">
                <a:latin typeface="Calibri"/>
                <a:ea typeface="Calibri"/>
                <a:cs typeface="Calibri"/>
                <a:sym typeface="Calibri"/>
              </a:rPr>
              <a:t>Most continuous variations in stimuli are perceived in discrete (multip</a:t>
            </a:r>
            <a:r>
              <a:rPr lang="en" sz="2400"/>
              <a:t>l</a:t>
            </a:r>
            <a:r>
              <a:rPr b="0" i="0" lang="en" sz="2400" u="none" cap="none" strike="noStrike">
                <a:latin typeface="Calibri"/>
                <a:ea typeface="Calibri"/>
                <a:cs typeface="Calibri"/>
                <a:sym typeface="Calibri"/>
              </a:rPr>
              <a:t>icative) steps</a:t>
            </a:r>
            <a:endParaRPr/>
          </a:p>
          <a:p>
            <a:pPr indent="-254000" lvl="0" marL="342900" marR="0" rtl="0" algn="l">
              <a:spcBef>
                <a:spcPts val="280"/>
              </a:spcBef>
              <a:spcAft>
                <a:spcPts val="0"/>
              </a:spcAft>
              <a:buClr>
                <a:schemeClr val="dk1"/>
              </a:buClr>
              <a:buSzPts val="1400"/>
              <a:buFont typeface="Arial"/>
              <a:buNone/>
            </a:pPr>
            <a:r>
              <a:t/>
            </a:r>
            <a:endParaRPr b="0" i="0" sz="1400" u="none" cap="none" strike="noStrike">
              <a:latin typeface="Calibri"/>
              <a:ea typeface="Calibri"/>
              <a:cs typeface="Calibri"/>
              <a:sym typeface="Calibri"/>
            </a:endParaRPr>
          </a:p>
          <a:p>
            <a:pPr indent="-285750" lvl="1" marL="742950" marR="0" rtl="0" algn="l">
              <a:spcBef>
                <a:spcPts val="320"/>
              </a:spcBef>
              <a:spcAft>
                <a:spcPts val="0"/>
              </a:spcAft>
              <a:buClr>
                <a:schemeClr val="dk1"/>
              </a:buClr>
              <a:buFont typeface="Arial"/>
              <a:buNone/>
            </a:pPr>
            <a:r>
              <a:t/>
            </a:r>
            <a:endParaRPr b="0" i="0" sz="1600" u="none" cap="none" strike="noStrike">
              <a:latin typeface="Calibri"/>
              <a:ea typeface="Calibri"/>
              <a:cs typeface="Calibri"/>
              <a:sym typeface="Calibri"/>
            </a:endParaRPr>
          </a:p>
          <a:p>
            <a:pPr indent="-165100" lvl="1" marL="742950" marR="0" rtl="0" algn="l">
              <a:spcBef>
                <a:spcPts val="380"/>
              </a:spcBef>
              <a:spcAft>
                <a:spcPts val="0"/>
              </a:spcAft>
              <a:buClr>
                <a:schemeClr val="dk1"/>
              </a:buClr>
              <a:buSzPts val="1900"/>
              <a:buFont typeface="Arial"/>
              <a:buNone/>
            </a:pPr>
            <a:r>
              <a:t/>
            </a:r>
            <a:endParaRPr b="0" i="0" sz="1900" u="none" cap="none" strike="noStrike">
              <a:latin typeface="Calibri"/>
              <a:ea typeface="Calibri"/>
              <a:cs typeface="Calibri"/>
              <a:sym typeface="Calibri"/>
            </a:endParaRPr>
          </a:p>
          <a:p>
            <a:pPr indent="-184150" lvl="0" marL="342900" marR="0" rtl="0" algn="l">
              <a:spcBef>
                <a:spcPts val="500"/>
              </a:spcBef>
              <a:spcAft>
                <a:spcPts val="1600"/>
              </a:spcAft>
              <a:buClr>
                <a:schemeClr val="dk1"/>
              </a:buClr>
              <a:buSzPts val="2500"/>
              <a:buFont typeface="Arial"/>
              <a:buNone/>
            </a:pPr>
            <a:r>
              <a:t/>
            </a:r>
            <a:endParaRPr b="0" i="0" sz="2500" u="none" cap="none" strike="noStrike">
              <a:latin typeface="Calibri"/>
              <a:ea typeface="Calibri"/>
              <a:cs typeface="Calibri"/>
              <a:sym typeface="Calibri"/>
            </a:endParaRPr>
          </a:p>
        </p:txBody>
      </p:sp>
      <p:pic>
        <p:nvPicPr>
          <p:cNvPr descr="value" id="420" name="Google Shape;420;p66"/>
          <p:cNvPicPr preferRelativeResize="0"/>
          <p:nvPr/>
        </p:nvPicPr>
        <p:blipFill rotWithShape="1">
          <a:blip r:embed="rId3">
            <a:alphaModFix/>
          </a:blip>
          <a:srcRect b="0" l="0" r="0" t="0"/>
          <a:stretch/>
        </p:blipFill>
        <p:spPr>
          <a:xfrm>
            <a:off x="4508500" y="4466432"/>
            <a:ext cx="3600600" cy="385800"/>
          </a:xfrm>
          <a:prstGeom prst="rect">
            <a:avLst/>
          </a:prstGeom>
          <a:noFill/>
          <a:ln>
            <a:noFill/>
          </a:ln>
        </p:spPr>
      </p:pic>
      <p:pic>
        <p:nvPicPr>
          <p:cNvPr descr="value" id="421" name="Google Shape;421;p66"/>
          <p:cNvPicPr preferRelativeResize="0"/>
          <p:nvPr/>
        </p:nvPicPr>
        <p:blipFill rotWithShape="1">
          <a:blip r:embed="rId4">
            <a:alphaModFix/>
          </a:blip>
          <a:srcRect b="0" l="0" r="0" t="0"/>
          <a:stretch/>
        </p:blipFill>
        <p:spPr>
          <a:xfrm>
            <a:off x="4508500" y="3979070"/>
            <a:ext cx="3600600" cy="385800"/>
          </a:xfrm>
          <a:prstGeom prst="rect">
            <a:avLst/>
          </a:prstGeom>
          <a:noFill/>
          <a:ln>
            <a:noFill/>
          </a:ln>
        </p:spPr>
      </p:pic>
      <p:sp>
        <p:nvSpPr>
          <p:cNvPr id="422" name="Google Shape;422;p6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23" name="Google Shape;423;p66"/>
          <p:cNvPicPr preferRelativeResize="0"/>
          <p:nvPr/>
        </p:nvPicPr>
        <p:blipFill>
          <a:blip r:embed="rId5">
            <a:alphaModFix/>
          </a:blip>
          <a:stretch>
            <a:fillRect/>
          </a:stretch>
        </p:blipFill>
        <p:spPr>
          <a:xfrm>
            <a:off x="2510950" y="926400"/>
            <a:ext cx="2209800" cy="129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30" name="Google Shape;430;p67"/>
          <p:cNvSpPr/>
          <p:nvPr/>
        </p:nvSpPr>
        <p:spPr>
          <a:xfrm>
            <a:off x="2002373" y="2190800"/>
            <a:ext cx="512400" cy="503100"/>
          </a:xfrm>
          <a:prstGeom prst="ellipse">
            <a:avLst/>
          </a:prstGeom>
          <a:solidFill>
            <a:schemeClr val="accent2"/>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31" name="Google Shape;431;p67"/>
          <p:cNvSpPr/>
          <p:nvPr/>
        </p:nvSpPr>
        <p:spPr>
          <a:xfrm>
            <a:off x="3708351" y="1439325"/>
            <a:ext cx="2043000" cy="2006100"/>
          </a:xfrm>
          <a:prstGeom prst="ellipse">
            <a:avLst/>
          </a:prstGeom>
          <a:solidFill>
            <a:schemeClr val="accent2"/>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32" name="Google Shape;432;p67"/>
          <p:cNvSpPr txBox="1"/>
          <p:nvPr/>
        </p:nvSpPr>
        <p:spPr>
          <a:xfrm>
            <a:off x="2751667" y="4298156"/>
            <a:ext cx="3675900" cy="346200"/>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None/>
            </a:pPr>
            <a:r>
              <a:rPr lang="en" sz="2400">
                <a:latin typeface="Helvetica Neue"/>
                <a:ea typeface="Helvetica Neue"/>
                <a:cs typeface="Helvetica Neue"/>
                <a:sym typeface="Helvetica Neue"/>
              </a:rPr>
              <a:t>Compare area of circles</a:t>
            </a:r>
            <a:endParaRPr>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8"/>
          <p:cNvSpPr/>
          <p:nvPr/>
        </p:nvSpPr>
        <p:spPr>
          <a:xfrm>
            <a:off x="2002373" y="2190800"/>
            <a:ext cx="512400" cy="503100"/>
          </a:xfrm>
          <a:prstGeom prst="ellipse">
            <a:avLst/>
          </a:prstGeom>
          <a:solidFill>
            <a:schemeClr val="accent2"/>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39" name="Google Shape;439;p68"/>
          <p:cNvSpPr/>
          <p:nvPr/>
        </p:nvSpPr>
        <p:spPr>
          <a:xfrm>
            <a:off x="3708351" y="1439325"/>
            <a:ext cx="2043000" cy="2006100"/>
          </a:xfrm>
          <a:prstGeom prst="ellipse">
            <a:avLst/>
          </a:prstGeom>
          <a:solidFill>
            <a:schemeClr val="accent2"/>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40" name="Google Shape;440;p68"/>
          <p:cNvSpPr/>
          <p:nvPr/>
        </p:nvSpPr>
        <p:spPr>
          <a:xfrm>
            <a:off x="3708350" y="2190801"/>
            <a:ext cx="512400" cy="503100"/>
          </a:xfrm>
          <a:prstGeom prst="ellipse">
            <a:avLst/>
          </a:prstGeom>
          <a:solidFill>
            <a:schemeClr val="dk2"/>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41" name="Google Shape;441;p68"/>
          <p:cNvSpPr/>
          <p:nvPr/>
        </p:nvSpPr>
        <p:spPr>
          <a:xfrm>
            <a:off x="4220664" y="2190800"/>
            <a:ext cx="512400" cy="503100"/>
          </a:xfrm>
          <a:prstGeom prst="ellipse">
            <a:avLst/>
          </a:prstGeom>
          <a:solidFill>
            <a:schemeClr val="dk2"/>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42" name="Google Shape;442;p68"/>
          <p:cNvSpPr/>
          <p:nvPr/>
        </p:nvSpPr>
        <p:spPr>
          <a:xfrm>
            <a:off x="4732977" y="2190801"/>
            <a:ext cx="512400" cy="503100"/>
          </a:xfrm>
          <a:prstGeom prst="ellipse">
            <a:avLst/>
          </a:prstGeom>
          <a:solidFill>
            <a:schemeClr val="dk2"/>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43" name="Google Shape;443;p68"/>
          <p:cNvSpPr/>
          <p:nvPr/>
        </p:nvSpPr>
        <p:spPr>
          <a:xfrm>
            <a:off x="5238809" y="2197358"/>
            <a:ext cx="512400" cy="503100"/>
          </a:xfrm>
          <a:prstGeom prst="ellipse">
            <a:avLst/>
          </a:prstGeom>
          <a:solidFill>
            <a:schemeClr val="dk2"/>
          </a:solidFill>
          <a:ln>
            <a:noFill/>
          </a:ln>
        </p:spPr>
        <p:txBody>
          <a:bodyPr anchorCtr="0" anchor="ctr" bIns="30475" lIns="60950" spcFirstLastPara="1" rIns="60950" wrap="square" tIns="30475">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44" name="Google Shape;444;p6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45" name="Google Shape;445;p68"/>
          <p:cNvSpPr txBox="1"/>
          <p:nvPr/>
        </p:nvSpPr>
        <p:spPr>
          <a:xfrm>
            <a:off x="2751667" y="4298156"/>
            <a:ext cx="3675900" cy="346200"/>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None/>
            </a:pPr>
            <a:r>
              <a:rPr lang="en" sz="2400">
                <a:latin typeface="Helvetica Neue"/>
                <a:ea typeface="Helvetica Neue"/>
                <a:cs typeface="Helvetica Neue"/>
                <a:sym typeface="Helvetica Neue"/>
              </a:rPr>
              <a:t>Compare area of circles</a:t>
            </a:r>
            <a:endParaRPr>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9"/>
          <p:cNvSpPr txBox="1"/>
          <p:nvPr>
            <p:ph type="title"/>
          </p:nvPr>
        </p:nvSpPr>
        <p:spPr>
          <a:xfrm>
            <a:off x="457200" y="99874"/>
            <a:ext cx="8229600" cy="83833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Calibri"/>
              <a:buNone/>
            </a:pPr>
            <a:r>
              <a:rPr lang="en" sz="3959">
                <a:solidFill>
                  <a:schemeClr val="dk2"/>
                </a:solidFill>
              </a:rPr>
              <a:t>Perception of magnitudes</a:t>
            </a:r>
            <a:endParaRPr/>
          </a:p>
        </p:txBody>
      </p:sp>
      <p:sp>
        <p:nvSpPr>
          <p:cNvPr id="452" name="Google Shape;452;p69"/>
          <p:cNvSpPr txBox="1"/>
          <p:nvPr>
            <p:ph idx="1" type="body"/>
          </p:nvPr>
        </p:nvSpPr>
        <p:spPr>
          <a:xfrm>
            <a:off x="862542" y="938213"/>
            <a:ext cx="7824258" cy="41100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 sz="2000" u="none" cap="none" strike="noStrike">
                <a:latin typeface="Calibri"/>
                <a:ea typeface="Calibri"/>
                <a:cs typeface="Calibri"/>
                <a:sym typeface="Calibri"/>
              </a:rPr>
              <a:t>Most accurate        			Position</a:t>
            </a:r>
            <a:endParaRPr/>
          </a:p>
          <a:p>
            <a:pPr indent="-342900" lvl="0" marL="342900" marR="0" rtl="0" algn="l">
              <a:spcBef>
                <a:spcPts val="0"/>
              </a:spcBef>
              <a:spcAft>
                <a:spcPts val="0"/>
              </a:spcAft>
              <a:buClr>
                <a:schemeClr val="dk1"/>
              </a:buClr>
              <a:buFont typeface="Arial"/>
              <a:buNone/>
            </a:pPr>
            <a:r>
              <a:t/>
            </a:r>
            <a:endParaRPr sz="2000"/>
          </a:p>
          <a:p>
            <a:pPr indent="-342900" lvl="0" marL="342900" marR="0" rtl="0" algn="l">
              <a:spcBef>
                <a:spcPts val="0"/>
              </a:spcBef>
              <a:spcAft>
                <a:spcPts val="0"/>
              </a:spcAft>
              <a:buClr>
                <a:schemeClr val="dk1"/>
              </a:buClr>
              <a:buFont typeface="Arial"/>
              <a:buNone/>
            </a:pPr>
            <a:r>
              <a:rPr b="0" i="0" lang="en" sz="2000" u="none" cap="none" strike="noStrike">
                <a:latin typeface="Calibri"/>
                <a:ea typeface="Calibri"/>
                <a:cs typeface="Calibri"/>
                <a:sym typeface="Calibri"/>
              </a:rPr>
              <a:t>					                     	Length</a:t>
            </a:r>
            <a:endParaRPr b="0" i="0" sz="2000" u="none" cap="none" strike="noStrike">
              <a:latin typeface="Calibri"/>
              <a:ea typeface="Calibri"/>
              <a:cs typeface="Calibri"/>
              <a:sym typeface="Calibri"/>
            </a:endParaRPr>
          </a:p>
          <a:p>
            <a:pPr indent="-342900" lvl="0" marL="342900" marR="0" rtl="0" algn="l">
              <a:spcBef>
                <a:spcPts val="0"/>
              </a:spcBef>
              <a:spcAft>
                <a:spcPts val="0"/>
              </a:spcAft>
              <a:buClr>
                <a:schemeClr val="dk1"/>
              </a:buClr>
              <a:buFont typeface="Arial"/>
              <a:buNone/>
            </a:pPr>
            <a:r>
              <a:rPr b="0" i="0" lang="en" sz="2000" u="none" cap="none" strike="noStrike">
                <a:latin typeface="Calibri"/>
                <a:ea typeface="Calibri"/>
                <a:cs typeface="Calibri"/>
                <a:sym typeface="Calibri"/>
              </a:rPr>
              <a:t>					                    	Slope</a:t>
            </a:r>
            <a:endParaRPr b="0" i="0" sz="1000" u="none" cap="none" strike="noStrike">
              <a:latin typeface="Calibri"/>
              <a:ea typeface="Calibri"/>
              <a:cs typeface="Calibri"/>
              <a:sym typeface="Calibri"/>
            </a:endParaRPr>
          </a:p>
          <a:p>
            <a:pPr indent="-342900" lvl="0" marL="342900" marR="0" rtl="0" algn="l">
              <a:spcBef>
                <a:spcPts val="0"/>
              </a:spcBef>
              <a:spcAft>
                <a:spcPts val="0"/>
              </a:spcAft>
              <a:buClr>
                <a:schemeClr val="dk1"/>
              </a:buClr>
              <a:buFont typeface="Arial"/>
              <a:buNone/>
            </a:pPr>
            <a:r>
              <a:t/>
            </a:r>
            <a:endParaRPr sz="1000"/>
          </a:p>
          <a:p>
            <a:pPr indent="-342900" lvl="0" marL="342900" marR="0" rtl="0" algn="l">
              <a:spcBef>
                <a:spcPts val="0"/>
              </a:spcBef>
              <a:spcAft>
                <a:spcPts val="0"/>
              </a:spcAft>
              <a:buClr>
                <a:schemeClr val="dk1"/>
              </a:buClr>
              <a:buFont typeface="Arial"/>
              <a:buNone/>
            </a:pPr>
            <a:r>
              <a:rPr b="0" i="0" lang="en" sz="2000" u="none" cap="none" strike="noStrike">
                <a:latin typeface="Calibri"/>
                <a:ea typeface="Calibri"/>
                <a:cs typeface="Calibri"/>
                <a:sym typeface="Calibri"/>
              </a:rPr>
              <a:t>				                         	Angle</a:t>
            </a:r>
            <a:endParaRPr b="0" i="0" sz="1000" u="none" cap="none" strike="noStrike">
              <a:latin typeface="Calibri"/>
              <a:ea typeface="Calibri"/>
              <a:cs typeface="Calibri"/>
              <a:sym typeface="Calibri"/>
            </a:endParaRPr>
          </a:p>
          <a:p>
            <a:pPr indent="-342900" lvl="0" marL="342900" marR="0" rtl="0" algn="l">
              <a:spcBef>
                <a:spcPts val="0"/>
              </a:spcBef>
              <a:spcAft>
                <a:spcPts val="0"/>
              </a:spcAft>
              <a:buClr>
                <a:schemeClr val="dk1"/>
              </a:buClr>
              <a:buFont typeface="Arial"/>
              <a:buNone/>
            </a:pPr>
            <a:r>
              <a:t/>
            </a:r>
            <a:endParaRPr sz="1000"/>
          </a:p>
          <a:p>
            <a:pPr indent="-342900" lvl="0" marL="342900" marR="0" rtl="0" algn="l">
              <a:spcBef>
                <a:spcPts val="400"/>
              </a:spcBef>
              <a:spcAft>
                <a:spcPts val="0"/>
              </a:spcAft>
              <a:buClr>
                <a:schemeClr val="dk1"/>
              </a:buClr>
              <a:buFont typeface="Arial"/>
              <a:buNone/>
            </a:pPr>
            <a:r>
              <a:rPr b="0" i="0" lang="en" sz="2000" u="none" cap="none" strike="noStrike">
                <a:latin typeface="Calibri"/>
                <a:ea typeface="Calibri"/>
                <a:cs typeface="Calibri"/>
                <a:sym typeface="Calibri"/>
              </a:rPr>
              <a:t>				         	            	Are</a:t>
            </a:r>
            <a:r>
              <a:rPr lang="en" sz="2000"/>
              <a:t>a</a:t>
            </a:r>
            <a:endParaRPr sz="1000"/>
          </a:p>
          <a:p>
            <a:pPr indent="-342900" lvl="0" marL="342900" marR="0" rtl="0" algn="l">
              <a:spcBef>
                <a:spcPts val="400"/>
              </a:spcBef>
              <a:spcAft>
                <a:spcPts val="0"/>
              </a:spcAft>
              <a:buClr>
                <a:schemeClr val="dk1"/>
              </a:buClr>
              <a:buFont typeface="Arial"/>
              <a:buNone/>
            </a:pPr>
            <a:r>
              <a:t/>
            </a:r>
            <a:endParaRPr sz="1000"/>
          </a:p>
          <a:p>
            <a:pPr indent="-342900" lvl="0" marL="342900" marR="0" rtl="0" algn="l">
              <a:spcBef>
                <a:spcPts val="400"/>
              </a:spcBef>
              <a:spcAft>
                <a:spcPts val="0"/>
              </a:spcAft>
              <a:buClr>
                <a:schemeClr val="dk1"/>
              </a:buClr>
              <a:buFont typeface="Arial"/>
              <a:buNone/>
            </a:pPr>
            <a:r>
              <a:rPr b="0" i="0" lang="en" sz="2000" u="none" cap="none" strike="noStrike">
                <a:latin typeface="Calibri"/>
                <a:ea typeface="Calibri"/>
                <a:cs typeface="Calibri"/>
                <a:sym typeface="Calibri"/>
              </a:rPr>
              <a:t>					                     	Volume</a:t>
            </a:r>
            <a:endParaRPr sz="1200"/>
          </a:p>
          <a:p>
            <a:pPr indent="-342900" lvl="0" marL="342900" marR="0" rtl="0" algn="l">
              <a:spcBef>
                <a:spcPts val="400"/>
              </a:spcBef>
              <a:spcAft>
                <a:spcPts val="0"/>
              </a:spcAft>
              <a:buClr>
                <a:schemeClr val="dk1"/>
              </a:buClr>
              <a:buFont typeface="Arial"/>
              <a:buNone/>
            </a:pPr>
            <a:r>
              <a:t/>
            </a:r>
            <a:endParaRPr sz="1200"/>
          </a:p>
          <a:p>
            <a:pPr indent="-342900" lvl="0" marL="342900" marR="0" rtl="0" algn="l">
              <a:spcBef>
                <a:spcPts val="400"/>
              </a:spcBef>
              <a:spcAft>
                <a:spcPts val="1600"/>
              </a:spcAft>
              <a:buClr>
                <a:schemeClr val="dk1"/>
              </a:buClr>
              <a:buFont typeface="Arial"/>
              <a:buNone/>
            </a:pPr>
            <a:r>
              <a:rPr b="0" i="0" lang="en" sz="2000" u="none" cap="none" strike="noStrike">
                <a:latin typeface="Calibri"/>
                <a:ea typeface="Calibri"/>
                <a:cs typeface="Calibri"/>
                <a:sym typeface="Calibri"/>
              </a:rPr>
              <a:t>Least accurate   	 			Color hue-saturation-density</a:t>
            </a:r>
            <a:endParaRPr/>
          </a:p>
        </p:txBody>
      </p:sp>
      <p:grpSp>
        <p:nvGrpSpPr>
          <p:cNvPr id="453" name="Google Shape;453;p69"/>
          <p:cNvGrpSpPr/>
          <p:nvPr/>
        </p:nvGrpSpPr>
        <p:grpSpPr>
          <a:xfrm>
            <a:off x="3101975" y="1052678"/>
            <a:ext cx="609600" cy="381000"/>
            <a:chOff x="3101975" y="1403571"/>
            <a:chExt cx="609600" cy="508000"/>
          </a:xfrm>
        </p:grpSpPr>
        <p:sp>
          <p:nvSpPr>
            <p:cNvPr id="454" name="Google Shape;454;p69"/>
            <p:cNvSpPr/>
            <p:nvPr/>
          </p:nvSpPr>
          <p:spPr>
            <a:xfrm>
              <a:off x="3101975" y="1403571"/>
              <a:ext cx="609600" cy="508000"/>
            </a:xfrm>
            <a:prstGeom prst="rect">
              <a:avLst/>
            </a:prstGeom>
            <a:solidFill>
              <a:srgbClr val="DADA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55" name="Google Shape;455;p69"/>
            <p:cNvSpPr/>
            <p:nvPr/>
          </p:nvSpPr>
          <p:spPr>
            <a:xfrm>
              <a:off x="3288368" y="1496474"/>
              <a:ext cx="108744" cy="13906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cxnSp>
          <p:nvCxnSpPr>
            <p:cNvPr id="456" name="Google Shape;456;p69"/>
            <p:cNvCxnSpPr/>
            <p:nvPr/>
          </p:nvCxnSpPr>
          <p:spPr>
            <a:xfrm flipH="1">
              <a:off x="3238500" y="1748362"/>
              <a:ext cx="381000" cy="1588"/>
            </a:xfrm>
            <a:prstGeom prst="straightConnector1">
              <a:avLst/>
            </a:prstGeom>
            <a:noFill/>
            <a:ln cap="flat" cmpd="sng" w="28575">
              <a:solidFill>
                <a:srgbClr val="FF0000"/>
              </a:solidFill>
              <a:prstDash val="solid"/>
              <a:round/>
              <a:headEnd len="sm" w="sm" type="none"/>
              <a:tailEnd len="sm" w="sm" type="none"/>
            </a:ln>
          </p:spPr>
        </p:cxnSp>
      </p:grpSp>
      <p:grpSp>
        <p:nvGrpSpPr>
          <p:cNvPr id="457" name="Google Shape;457;p69"/>
          <p:cNvGrpSpPr/>
          <p:nvPr/>
        </p:nvGrpSpPr>
        <p:grpSpPr>
          <a:xfrm>
            <a:off x="3124200" y="1600200"/>
            <a:ext cx="609600" cy="381000"/>
            <a:chOff x="5376" y="656"/>
            <a:chExt cx="384" cy="320"/>
          </a:xfrm>
        </p:grpSpPr>
        <p:sp>
          <p:nvSpPr>
            <p:cNvPr id="458" name="Google Shape;458;p69"/>
            <p:cNvSpPr/>
            <p:nvPr/>
          </p:nvSpPr>
          <p:spPr>
            <a:xfrm>
              <a:off x="5376" y="656"/>
              <a:ext cx="384" cy="320"/>
            </a:xfrm>
            <a:prstGeom prst="rect">
              <a:avLst/>
            </a:prstGeom>
            <a:solidFill>
              <a:srgbClr val="DADA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cxnSp>
          <p:nvCxnSpPr>
            <p:cNvPr id="459" name="Google Shape;459;p69"/>
            <p:cNvCxnSpPr/>
            <p:nvPr/>
          </p:nvCxnSpPr>
          <p:spPr>
            <a:xfrm rot="10800000">
              <a:off x="5431" y="795"/>
              <a:ext cx="240" cy="0"/>
            </a:xfrm>
            <a:prstGeom prst="straightConnector1">
              <a:avLst/>
            </a:prstGeom>
            <a:noFill/>
            <a:ln cap="flat" cmpd="sng" w="28575">
              <a:solidFill>
                <a:srgbClr val="FF0000"/>
              </a:solidFill>
              <a:prstDash val="solid"/>
              <a:round/>
              <a:headEnd len="sm" w="sm" type="none"/>
              <a:tailEnd len="sm" w="sm" type="none"/>
            </a:ln>
          </p:spPr>
        </p:cxnSp>
        <p:cxnSp>
          <p:nvCxnSpPr>
            <p:cNvPr id="460" name="Google Shape;460;p69"/>
            <p:cNvCxnSpPr/>
            <p:nvPr/>
          </p:nvCxnSpPr>
          <p:spPr>
            <a:xfrm rot="10800000">
              <a:off x="5431" y="843"/>
              <a:ext cx="144" cy="0"/>
            </a:xfrm>
            <a:prstGeom prst="straightConnector1">
              <a:avLst/>
            </a:prstGeom>
            <a:noFill/>
            <a:ln cap="flat" cmpd="sng" w="28575">
              <a:solidFill>
                <a:srgbClr val="FF0000"/>
              </a:solidFill>
              <a:prstDash val="solid"/>
              <a:round/>
              <a:headEnd len="sm" w="sm" type="none"/>
              <a:tailEnd len="sm" w="sm" type="none"/>
            </a:ln>
          </p:spPr>
        </p:cxnSp>
      </p:grpSp>
      <p:grpSp>
        <p:nvGrpSpPr>
          <p:cNvPr id="461" name="Google Shape;461;p69"/>
          <p:cNvGrpSpPr/>
          <p:nvPr/>
        </p:nvGrpSpPr>
        <p:grpSpPr>
          <a:xfrm>
            <a:off x="3124200" y="2604294"/>
            <a:ext cx="609600" cy="381000"/>
            <a:chOff x="1989" y="1911"/>
            <a:chExt cx="384" cy="320"/>
          </a:xfrm>
        </p:grpSpPr>
        <p:sp>
          <p:nvSpPr>
            <p:cNvPr id="462" name="Google Shape;462;p69"/>
            <p:cNvSpPr/>
            <p:nvPr/>
          </p:nvSpPr>
          <p:spPr>
            <a:xfrm>
              <a:off x="1989" y="1911"/>
              <a:ext cx="384" cy="320"/>
            </a:xfrm>
            <a:prstGeom prst="rect">
              <a:avLst/>
            </a:prstGeom>
            <a:solidFill>
              <a:srgbClr val="DADA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cxnSp>
          <p:nvCxnSpPr>
            <p:cNvPr id="463" name="Google Shape;463;p69"/>
            <p:cNvCxnSpPr/>
            <p:nvPr/>
          </p:nvCxnSpPr>
          <p:spPr>
            <a:xfrm flipH="1">
              <a:off x="2016" y="1920"/>
              <a:ext cx="144" cy="144"/>
            </a:xfrm>
            <a:prstGeom prst="straightConnector1">
              <a:avLst/>
            </a:prstGeom>
            <a:noFill/>
            <a:ln cap="flat" cmpd="sng" w="28575">
              <a:solidFill>
                <a:srgbClr val="FF0000"/>
              </a:solidFill>
              <a:prstDash val="solid"/>
              <a:round/>
              <a:headEnd len="sm" w="sm" type="none"/>
              <a:tailEnd len="sm" w="sm" type="none"/>
            </a:ln>
          </p:spPr>
        </p:cxnSp>
        <p:cxnSp>
          <p:nvCxnSpPr>
            <p:cNvPr id="464" name="Google Shape;464;p69"/>
            <p:cNvCxnSpPr/>
            <p:nvPr/>
          </p:nvCxnSpPr>
          <p:spPr>
            <a:xfrm flipH="1">
              <a:off x="2016" y="1968"/>
              <a:ext cx="240" cy="96"/>
            </a:xfrm>
            <a:prstGeom prst="straightConnector1">
              <a:avLst/>
            </a:prstGeom>
            <a:noFill/>
            <a:ln cap="flat" cmpd="sng" w="28575">
              <a:solidFill>
                <a:srgbClr val="FF0000"/>
              </a:solidFill>
              <a:prstDash val="solid"/>
              <a:round/>
              <a:headEnd len="sm" w="sm" type="none"/>
              <a:tailEnd len="sm" w="sm" type="none"/>
            </a:ln>
          </p:spPr>
        </p:cxnSp>
        <p:cxnSp>
          <p:nvCxnSpPr>
            <p:cNvPr id="465" name="Google Shape;465;p69"/>
            <p:cNvCxnSpPr/>
            <p:nvPr/>
          </p:nvCxnSpPr>
          <p:spPr>
            <a:xfrm flipH="1">
              <a:off x="2112" y="2016"/>
              <a:ext cx="96" cy="192"/>
            </a:xfrm>
            <a:prstGeom prst="straightConnector1">
              <a:avLst/>
            </a:prstGeom>
            <a:noFill/>
            <a:ln cap="flat" cmpd="sng" w="28575">
              <a:solidFill>
                <a:srgbClr val="FF0000"/>
              </a:solidFill>
              <a:prstDash val="solid"/>
              <a:round/>
              <a:headEnd len="sm" w="sm" type="none"/>
              <a:tailEnd len="sm" w="sm" type="none"/>
            </a:ln>
          </p:spPr>
        </p:cxnSp>
        <p:cxnSp>
          <p:nvCxnSpPr>
            <p:cNvPr id="466" name="Google Shape;466;p69"/>
            <p:cNvCxnSpPr/>
            <p:nvPr/>
          </p:nvCxnSpPr>
          <p:spPr>
            <a:xfrm flipH="1">
              <a:off x="2112" y="2112"/>
              <a:ext cx="240" cy="96"/>
            </a:xfrm>
            <a:prstGeom prst="straightConnector1">
              <a:avLst/>
            </a:prstGeom>
            <a:noFill/>
            <a:ln cap="flat" cmpd="sng" w="28575">
              <a:solidFill>
                <a:srgbClr val="FF0000"/>
              </a:solidFill>
              <a:prstDash val="solid"/>
              <a:round/>
              <a:headEnd len="sm" w="sm" type="none"/>
              <a:tailEnd len="sm" w="sm" type="none"/>
            </a:ln>
          </p:spPr>
        </p:cxnSp>
      </p:grpSp>
      <p:grpSp>
        <p:nvGrpSpPr>
          <p:cNvPr id="467" name="Google Shape;467;p69"/>
          <p:cNvGrpSpPr/>
          <p:nvPr/>
        </p:nvGrpSpPr>
        <p:grpSpPr>
          <a:xfrm>
            <a:off x="3124200" y="2101850"/>
            <a:ext cx="609600" cy="381000"/>
            <a:chOff x="5280" y="704"/>
            <a:chExt cx="384" cy="320"/>
          </a:xfrm>
        </p:grpSpPr>
        <p:sp>
          <p:nvSpPr>
            <p:cNvPr id="468" name="Google Shape;468;p69"/>
            <p:cNvSpPr/>
            <p:nvPr/>
          </p:nvSpPr>
          <p:spPr>
            <a:xfrm>
              <a:off x="5280" y="704"/>
              <a:ext cx="384" cy="320"/>
            </a:xfrm>
            <a:prstGeom prst="rect">
              <a:avLst/>
            </a:prstGeom>
            <a:solidFill>
              <a:srgbClr val="DADA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cxnSp>
          <p:nvCxnSpPr>
            <p:cNvPr id="469" name="Google Shape;469;p69"/>
            <p:cNvCxnSpPr/>
            <p:nvPr/>
          </p:nvCxnSpPr>
          <p:spPr>
            <a:xfrm flipH="1">
              <a:off x="5314" y="795"/>
              <a:ext cx="144" cy="144"/>
            </a:xfrm>
            <a:prstGeom prst="straightConnector1">
              <a:avLst/>
            </a:prstGeom>
            <a:noFill/>
            <a:ln cap="flat" cmpd="sng" w="28575">
              <a:solidFill>
                <a:srgbClr val="FF0000"/>
              </a:solidFill>
              <a:prstDash val="solid"/>
              <a:round/>
              <a:headEnd len="sm" w="sm" type="none"/>
              <a:tailEnd len="sm" w="sm" type="none"/>
            </a:ln>
          </p:spPr>
        </p:cxnSp>
        <p:cxnSp>
          <p:nvCxnSpPr>
            <p:cNvPr id="470" name="Google Shape;470;p69"/>
            <p:cNvCxnSpPr/>
            <p:nvPr/>
          </p:nvCxnSpPr>
          <p:spPr>
            <a:xfrm flipH="1">
              <a:off x="5410" y="843"/>
              <a:ext cx="192" cy="96"/>
            </a:xfrm>
            <a:prstGeom prst="straightConnector1">
              <a:avLst/>
            </a:prstGeom>
            <a:noFill/>
            <a:ln cap="flat" cmpd="sng" w="28575">
              <a:solidFill>
                <a:srgbClr val="FF0000"/>
              </a:solidFill>
              <a:prstDash val="solid"/>
              <a:round/>
              <a:headEnd len="sm" w="sm" type="none"/>
              <a:tailEnd len="sm" w="sm" type="none"/>
            </a:ln>
          </p:spPr>
        </p:cxnSp>
      </p:grpSp>
      <p:grpSp>
        <p:nvGrpSpPr>
          <p:cNvPr id="471" name="Google Shape;471;p69"/>
          <p:cNvGrpSpPr/>
          <p:nvPr/>
        </p:nvGrpSpPr>
        <p:grpSpPr>
          <a:xfrm>
            <a:off x="3124200" y="3707606"/>
            <a:ext cx="609600" cy="450056"/>
            <a:chOff x="5376" y="780"/>
            <a:chExt cx="384" cy="378"/>
          </a:xfrm>
        </p:grpSpPr>
        <p:sp>
          <p:nvSpPr>
            <p:cNvPr id="472" name="Google Shape;472;p69"/>
            <p:cNvSpPr/>
            <p:nvPr/>
          </p:nvSpPr>
          <p:spPr>
            <a:xfrm>
              <a:off x="5376" y="814"/>
              <a:ext cx="384" cy="320"/>
            </a:xfrm>
            <a:prstGeom prst="rect">
              <a:avLst/>
            </a:prstGeom>
            <a:solidFill>
              <a:srgbClr val="DADA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nvGrpSpPr>
            <p:cNvPr id="473" name="Google Shape;473;p69"/>
            <p:cNvGrpSpPr/>
            <p:nvPr/>
          </p:nvGrpSpPr>
          <p:grpSpPr>
            <a:xfrm>
              <a:off x="5397" y="780"/>
              <a:ext cx="336" cy="378"/>
              <a:chOff x="5088" y="684"/>
              <a:chExt cx="576" cy="378"/>
            </a:xfrm>
          </p:grpSpPr>
          <p:sp>
            <p:nvSpPr>
              <p:cNvPr id="474" name="Google Shape;474;p69"/>
              <p:cNvSpPr/>
              <p:nvPr/>
            </p:nvSpPr>
            <p:spPr>
              <a:xfrm>
                <a:off x="5088" y="714"/>
                <a:ext cx="192" cy="348"/>
              </a:xfrm>
              <a:prstGeom prst="cube">
                <a:avLst>
                  <a:gd fmla="val 25000" name="adj"/>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75" name="Google Shape;475;p69"/>
              <p:cNvSpPr/>
              <p:nvPr/>
            </p:nvSpPr>
            <p:spPr>
              <a:xfrm>
                <a:off x="5376" y="684"/>
                <a:ext cx="288" cy="360"/>
              </a:xfrm>
              <a:prstGeom prst="cube">
                <a:avLst>
                  <a:gd fmla="val 25000" name="adj"/>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grpSp>
      <p:sp>
        <p:nvSpPr>
          <p:cNvPr id="476" name="Google Shape;476;p69"/>
          <p:cNvSpPr/>
          <p:nvPr/>
        </p:nvSpPr>
        <p:spPr>
          <a:xfrm>
            <a:off x="3124200" y="4400550"/>
            <a:ext cx="609600" cy="381000"/>
          </a:xfrm>
          <a:prstGeom prst="rect">
            <a:avLst/>
          </a:prstGeom>
          <a:solidFill>
            <a:srgbClr val="DADA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cxnSp>
        <p:nvCxnSpPr>
          <p:cNvPr id="477" name="Google Shape;477;p69"/>
          <p:cNvCxnSpPr/>
          <p:nvPr/>
        </p:nvCxnSpPr>
        <p:spPr>
          <a:xfrm rot="10800000">
            <a:off x="1676400" y="1288937"/>
            <a:ext cx="0" cy="3200400"/>
          </a:xfrm>
          <a:prstGeom prst="straightConnector1">
            <a:avLst/>
          </a:prstGeom>
          <a:noFill/>
          <a:ln cap="flat" cmpd="sng" w="25400">
            <a:solidFill>
              <a:schemeClr val="dk2"/>
            </a:solidFill>
            <a:prstDash val="solid"/>
            <a:round/>
            <a:headEnd len="sm" w="sm" type="none"/>
            <a:tailEnd len="lg" w="lg" type="triangle"/>
          </a:ln>
        </p:spPr>
      </p:cxnSp>
      <p:grpSp>
        <p:nvGrpSpPr>
          <p:cNvPr id="478" name="Google Shape;478;p69"/>
          <p:cNvGrpSpPr/>
          <p:nvPr/>
        </p:nvGrpSpPr>
        <p:grpSpPr>
          <a:xfrm>
            <a:off x="3124200" y="3186113"/>
            <a:ext cx="609600" cy="381000"/>
            <a:chOff x="3124200" y="4248150"/>
            <a:chExt cx="609600" cy="508000"/>
          </a:xfrm>
        </p:grpSpPr>
        <p:sp>
          <p:nvSpPr>
            <p:cNvPr id="479" name="Google Shape;479;p69"/>
            <p:cNvSpPr/>
            <p:nvPr/>
          </p:nvSpPr>
          <p:spPr>
            <a:xfrm>
              <a:off x="3124200" y="4248150"/>
              <a:ext cx="609600" cy="508000"/>
            </a:xfrm>
            <a:prstGeom prst="rect">
              <a:avLst/>
            </a:prstGeom>
            <a:solidFill>
              <a:srgbClr val="DADA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80" name="Google Shape;480;p69"/>
            <p:cNvSpPr/>
            <p:nvPr/>
          </p:nvSpPr>
          <p:spPr>
            <a:xfrm>
              <a:off x="3169544" y="4434790"/>
              <a:ext cx="133694" cy="13472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81" name="Google Shape;481;p69"/>
            <p:cNvSpPr/>
            <p:nvPr/>
          </p:nvSpPr>
          <p:spPr>
            <a:xfrm>
              <a:off x="3365838" y="4358590"/>
              <a:ext cx="297556" cy="28712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sp>
        <p:nvSpPr>
          <p:cNvPr id="482" name="Google Shape;482;p69"/>
          <p:cNvSpPr/>
          <p:nvPr/>
        </p:nvSpPr>
        <p:spPr>
          <a:xfrm>
            <a:off x="3426841" y="4483380"/>
            <a:ext cx="297556" cy="2153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83" name="Google Shape;483;p69"/>
          <p:cNvSpPr/>
          <p:nvPr/>
        </p:nvSpPr>
        <p:spPr>
          <a:xfrm>
            <a:off x="3132585" y="4483380"/>
            <a:ext cx="297556" cy="2153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84" name="Google Shape;484;p6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85" name="Google Shape;485;p69"/>
          <p:cNvSpPr txBox="1"/>
          <p:nvPr/>
        </p:nvSpPr>
        <p:spPr>
          <a:xfrm>
            <a:off x="6505275" y="2471075"/>
            <a:ext cx="2327400" cy="15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libri"/>
                <a:ea typeface="Calibri"/>
                <a:cs typeface="Calibri"/>
                <a:sym typeface="Calibri"/>
              </a:rPr>
              <a:t>Cleveland &amp; McGill (1984)</a:t>
            </a:r>
            <a:endParaRPr sz="1500">
              <a:latin typeface="Calibri"/>
              <a:ea typeface="Calibri"/>
              <a:cs typeface="Calibri"/>
              <a:sym typeface="Calibri"/>
            </a:endParaRPr>
          </a:p>
          <a:p>
            <a:pPr indent="0" lvl="0" marL="0" rtl="0" algn="l">
              <a:spcBef>
                <a:spcPts val="0"/>
              </a:spcBef>
              <a:spcAft>
                <a:spcPts val="0"/>
              </a:spcAft>
              <a:buNone/>
            </a:pPr>
            <a:r>
              <a:rPr i="1" lang="en" sz="1500">
                <a:highlight>
                  <a:srgbClr val="FFFFFF"/>
                </a:highlight>
                <a:latin typeface="Calibri"/>
                <a:ea typeface="Calibri"/>
                <a:cs typeface="Calibri"/>
                <a:sym typeface="Calibri"/>
              </a:rPr>
              <a:t>Graphical Perception: Theory, Experimentation, and Application to the Development of Graphical Methods</a:t>
            </a:r>
            <a:endParaRPr sz="15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0"/>
          <p:cNvSpPr txBox="1"/>
          <p:nvPr>
            <p:ph type="title"/>
          </p:nvPr>
        </p:nvSpPr>
        <p:spPr>
          <a:xfrm>
            <a:off x="457200" y="-22622"/>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Choose your axes wisely!</a:t>
            </a:r>
            <a:endParaRPr b="0" i="0" sz="3500" u="none" cap="none" strike="noStrike">
              <a:latin typeface="Calibri"/>
              <a:ea typeface="Calibri"/>
              <a:cs typeface="Calibri"/>
              <a:sym typeface="Calibri"/>
            </a:endParaRPr>
          </a:p>
        </p:txBody>
      </p:sp>
      <p:sp>
        <p:nvSpPr>
          <p:cNvPr id="491" name="Google Shape;491;p7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492" name="Google Shape;492;p7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93" name="Google Shape;493;p70"/>
          <p:cNvSpPr txBox="1"/>
          <p:nvPr>
            <p:ph type="title"/>
          </p:nvPr>
        </p:nvSpPr>
        <p:spPr>
          <a:xfrm>
            <a:off x="87425" y="1120375"/>
            <a:ext cx="30333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2000"/>
              <a:t>Time series of pageviews</a:t>
            </a:r>
            <a:endParaRPr sz="2000"/>
          </a:p>
          <a:p>
            <a:pPr indent="0" lvl="0" marL="0" marR="0" rtl="0" algn="ctr">
              <a:spcBef>
                <a:spcPts val="0"/>
              </a:spcBef>
              <a:spcAft>
                <a:spcPts val="0"/>
              </a:spcAft>
              <a:buClr>
                <a:schemeClr val="dk1"/>
              </a:buClr>
              <a:buFont typeface="Calibri"/>
              <a:buNone/>
            </a:pPr>
            <a:r>
              <a:rPr lang="en" sz="2000"/>
              <a:t>of </a:t>
            </a:r>
            <a:r>
              <a:rPr lang="en" sz="2000">
                <a:solidFill>
                  <a:schemeClr val="dk2"/>
                </a:solidFill>
              </a:rPr>
              <a:t>Wikipedia</a:t>
            </a:r>
            <a:r>
              <a:rPr lang="en" sz="2000"/>
              <a:t> </a:t>
            </a:r>
            <a:r>
              <a:rPr lang="en" sz="2000"/>
              <a:t>article about “Coronavirus”</a:t>
            </a:r>
            <a:endParaRPr sz="2000"/>
          </a:p>
          <a:p>
            <a:pPr indent="0" lvl="0" marL="0" marR="0" rtl="0" algn="ctr">
              <a:spcBef>
                <a:spcPts val="0"/>
              </a:spcBef>
              <a:spcAft>
                <a:spcPts val="0"/>
              </a:spcAft>
              <a:buClr>
                <a:schemeClr val="dk1"/>
              </a:buClr>
              <a:buFont typeface="Calibri"/>
              <a:buNone/>
            </a:pPr>
            <a:r>
              <a:rPr lang="en" sz="2000">
                <a:solidFill>
                  <a:srgbClr val="4A86E8"/>
                </a:solidFill>
              </a:rPr>
              <a:t>(linear y-axis)</a:t>
            </a:r>
            <a:endParaRPr sz="2000">
              <a:solidFill>
                <a:srgbClr val="4A86E8"/>
              </a:solidFill>
            </a:endParaRPr>
          </a:p>
        </p:txBody>
      </p:sp>
      <p:sp>
        <p:nvSpPr>
          <p:cNvPr id="494" name="Google Shape;494;p70"/>
          <p:cNvSpPr txBox="1"/>
          <p:nvPr>
            <p:ph type="title"/>
          </p:nvPr>
        </p:nvSpPr>
        <p:spPr>
          <a:xfrm>
            <a:off x="6274475" y="3676413"/>
            <a:ext cx="2133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2000">
                <a:solidFill>
                  <a:srgbClr val="BF9000"/>
                </a:solidFill>
              </a:rPr>
              <a:t>(logarithmic y-axis)</a:t>
            </a:r>
            <a:endParaRPr sz="2000">
              <a:solidFill>
                <a:srgbClr val="BF9000"/>
              </a:solidFill>
            </a:endParaRPr>
          </a:p>
        </p:txBody>
      </p:sp>
      <p:pic>
        <p:nvPicPr>
          <p:cNvPr id="495" name="Google Shape;495;p70"/>
          <p:cNvPicPr preferRelativeResize="0"/>
          <p:nvPr/>
        </p:nvPicPr>
        <p:blipFill>
          <a:blip r:embed="rId3">
            <a:alphaModFix/>
          </a:blip>
          <a:stretch>
            <a:fillRect/>
          </a:stretch>
        </p:blipFill>
        <p:spPr>
          <a:xfrm>
            <a:off x="87425" y="2265897"/>
            <a:ext cx="5621027" cy="2775276"/>
          </a:xfrm>
          <a:prstGeom prst="rect">
            <a:avLst/>
          </a:prstGeom>
          <a:noFill/>
          <a:ln cap="flat" cmpd="sng" w="38100">
            <a:solidFill>
              <a:srgbClr val="4A86E8"/>
            </a:solidFill>
            <a:prstDash val="solid"/>
            <a:round/>
            <a:headEnd len="sm" w="sm" type="none"/>
            <a:tailEnd len="sm" w="sm" type="none"/>
          </a:ln>
        </p:spPr>
      </p:pic>
      <p:cxnSp>
        <p:nvCxnSpPr>
          <p:cNvPr id="496" name="Google Shape;496;p70"/>
          <p:cNvCxnSpPr/>
          <p:nvPr/>
        </p:nvCxnSpPr>
        <p:spPr>
          <a:xfrm>
            <a:off x="2240571" y="2299125"/>
            <a:ext cx="0" cy="2369100"/>
          </a:xfrm>
          <a:prstGeom prst="straightConnector1">
            <a:avLst/>
          </a:prstGeom>
          <a:noFill/>
          <a:ln cap="flat" cmpd="sng" w="9525">
            <a:solidFill>
              <a:srgbClr val="FF0000"/>
            </a:solidFill>
            <a:prstDash val="solid"/>
            <a:round/>
            <a:headEnd len="med" w="med" type="none"/>
            <a:tailEnd len="med" w="med" type="none"/>
          </a:ln>
        </p:spPr>
      </p:cxnSp>
      <p:grpSp>
        <p:nvGrpSpPr>
          <p:cNvPr id="497" name="Google Shape;497;p70"/>
          <p:cNvGrpSpPr/>
          <p:nvPr/>
        </p:nvGrpSpPr>
        <p:grpSpPr>
          <a:xfrm>
            <a:off x="3259023" y="937150"/>
            <a:ext cx="5726101" cy="2810599"/>
            <a:chOff x="3259023" y="937150"/>
            <a:chExt cx="5726101" cy="2810599"/>
          </a:xfrm>
        </p:grpSpPr>
        <p:pic>
          <p:nvPicPr>
            <p:cNvPr id="498" name="Google Shape;498;p70"/>
            <p:cNvPicPr preferRelativeResize="0"/>
            <p:nvPr/>
          </p:nvPicPr>
          <p:blipFill>
            <a:blip r:embed="rId4">
              <a:alphaModFix/>
            </a:blip>
            <a:stretch>
              <a:fillRect/>
            </a:stretch>
          </p:blipFill>
          <p:spPr>
            <a:xfrm>
              <a:off x="3259023" y="937150"/>
              <a:ext cx="5726101" cy="2810599"/>
            </a:xfrm>
            <a:prstGeom prst="rect">
              <a:avLst/>
            </a:prstGeom>
            <a:noFill/>
            <a:ln cap="flat" cmpd="sng" w="38100">
              <a:solidFill>
                <a:srgbClr val="BF9000"/>
              </a:solidFill>
              <a:prstDash val="solid"/>
              <a:round/>
              <a:headEnd len="sm" w="sm" type="none"/>
              <a:tailEnd len="sm" w="sm" type="none"/>
            </a:ln>
          </p:spPr>
        </p:pic>
        <p:cxnSp>
          <p:nvCxnSpPr>
            <p:cNvPr id="499" name="Google Shape;499;p70"/>
            <p:cNvCxnSpPr/>
            <p:nvPr/>
          </p:nvCxnSpPr>
          <p:spPr>
            <a:xfrm>
              <a:off x="5420833" y="994983"/>
              <a:ext cx="0" cy="2369100"/>
            </a:xfrm>
            <a:prstGeom prst="straightConnector1">
              <a:avLst/>
            </a:prstGeom>
            <a:noFill/>
            <a:ln cap="flat" cmpd="sng" w="9525">
              <a:solidFill>
                <a:srgbClr val="FF0000"/>
              </a:solidFill>
              <a:prstDash val="solid"/>
              <a:round/>
              <a:headEnd len="med" w="med" type="none"/>
              <a:tailEnd len="med" w="med" type="none"/>
            </a:ln>
          </p:spPr>
        </p:cxnSp>
      </p:grpSp>
      <p:sp>
        <p:nvSpPr>
          <p:cNvPr id="500" name="Google Shape;500;p70"/>
          <p:cNvSpPr txBox="1"/>
          <p:nvPr/>
        </p:nvSpPr>
        <p:spPr>
          <a:xfrm>
            <a:off x="7841450" y="4680500"/>
            <a:ext cx="10461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a:t>
            </a:r>
            <a:r>
              <a:rPr lang="en" u="sng">
                <a:solidFill>
                  <a:schemeClr val="hlink"/>
                </a:solidFill>
                <a:latin typeface="Helvetica Neue"/>
                <a:ea typeface="Helvetica Neue"/>
                <a:cs typeface="Helvetica Neue"/>
                <a:sym typeface="Helvetica Neue"/>
                <a:hlinkClick r:id="rId5"/>
              </a:rPr>
              <a:t>link</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71"/>
          <p:cNvPicPr preferRelativeResize="0"/>
          <p:nvPr/>
        </p:nvPicPr>
        <p:blipFill rotWithShape="1">
          <a:blip r:embed="rId3">
            <a:alphaModFix/>
          </a:blip>
          <a:srcRect b="17131" l="11751" r="12963" t="18703"/>
          <a:stretch/>
        </p:blipFill>
        <p:spPr>
          <a:xfrm>
            <a:off x="0" y="0"/>
            <a:ext cx="9143998" cy="5143502"/>
          </a:xfrm>
          <a:prstGeom prst="rect">
            <a:avLst/>
          </a:prstGeom>
          <a:noFill/>
          <a:ln>
            <a:noFill/>
          </a:ln>
        </p:spPr>
      </p:pic>
      <p:sp>
        <p:nvSpPr>
          <p:cNvPr id="507" name="Google Shape;507;p71"/>
          <p:cNvSpPr txBox="1"/>
          <p:nvPr/>
        </p:nvSpPr>
        <p:spPr>
          <a:xfrm>
            <a:off x="303300" y="411575"/>
            <a:ext cx="2956200" cy="6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Helvetica Neue"/>
                <a:ea typeface="Helvetica Neue"/>
                <a:cs typeface="Helvetica Neue"/>
                <a:sym typeface="Helvetica Neue"/>
              </a:rPr>
              <a:t>Commercial break</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513" name="Google Shape;513;p7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14" name="Google Shape;514;p72"/>
          <p:cNvSpPr txBox="1"/>
          <p:nvPr>
            <p:ph type="title"/>
          </p:nvPr>
        </p:nvSpPr>
        <p:spPr>
          <a:xfrm>
            <a:off x="457200" y="53573"/>
            <a:ext cx="8229600" cy="1362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Choose your axes wisely:</a:t>
            </a:r>
            <a:endParaRPr sz="3500"/>
          </a:p>
          <a:p>
            <a:pPr indent="0" lvl="0" marL="0" marR="0" rtl="0" algn="ctr">
              <a:spcBef>
                <a:spcPts val="0"/>
              </a:spcBef>
              <a:spcAft>
                <a:spcPts val="0"/>
              </a:spcAft>
              <a:buClr>
                <a:schemeClr val="dk1"/>
              </a:buClr>
              <a:buFont typeface="Calibri"/>
              <a:buNone/>
            </a:pPr>
            <a:r>
              <a:rPr lang="en" sz="3500"/>
              <a:t>Visualizing heavy-tailed distributions</a:t>
            </a:r>
            <a:endParaRPr sz="3500"/>
          </a:p>
        </p:txBody>
      </p:sp>
      <p:pic>
        <p:nvPicPr>
          <p:cNvPr id="515" name="Google Shape;515;p72"/>
          <p:cNvPicPr preferRelativeResize="0"/>
          <p:nvPr/>
        </p:nvPicPr>
        <p:blipFill rotWithShape="1">
          <a:blip r:embed="rId3">
            <a:alphaModFix/>
          </a:blip>
          <a:srcRect b="0" l="8507" r="50031" t="18079"/>
          <a:stretch/>
        </p:blipFill>
        <p:spPr>
          <a:xfrm>
            <a:off x="960875" y="1548175"/>
            <a:ext cx="3636250" cy="3016475"/>
          </a:xfrm>
          <a:prstGeom prst="rect">
            <a:avLst/>
          </a:prstGeom>
          <a:noFill/>
          <a:ln>
            <a:noFill/>
          </a:ln>
        </p:spPr>
      </p:pic>
      <p:pic>
        <p:nvPicPr>
          <p:cNvPr id="516" name="Google Shape;516;p72"/>
          <p:cNvPicPr preferRelativeResize="0"/>
          <p:nvPr/>
        </p:nvPicPr>
        <p:blipFill rotWithShape="1">
          <a:blip r:embed="rId3">
            <a:alphaModFix/>
          </a:blip>
          <a:srcRect b="0" l="55982" r="0" t="18079"/>
          <a:stretch/>
        </p:blipFill>
        <p:spPr>
          <a:xfrm>
            <a:off x="5124650" y="1585850"/>
            <a:ext cx="3860474" cy="3016475"/>
          </a:xfrm>
          <a:prstGeom prst="rect">
            <a:avLst/>
          </a:prstGeom>
          <a:noFill/>
          <a:ln>
            <a:noFill/>
          </a:ln>
        </p:spPr>
      </p:pic>
      <p:sp>
        <p:nvSpPr>
          <p:cNvPr id="517" name="Google Shape;517;p72"/>
          <p:cNvSpPr txBox="1"/>
          <p:nvPr/>
        </p:nvSpPr>
        <p:spPr>
          <a:xfrm>
            <a:off x="1685200" y="4445550"/>
            <a:ext cx="169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Linear x-axis</a:t>
            </a:r>
            <a:endParaRPr sz="2000"/>
          </a:p>
        </p:txBody>
      </p:sp>
      <p:sp>
        <p:nvSpPr>
          <p:cNvPr id="518" name="Google Shape;518;p72"/>
          <p:cNvSpPr txBox="1"/>
          <p:nvPr/>
        </p:nvSpPr>
        <p:spPr>
          <a:xfrm>
            <a:off x="5723800" y="4445550"/>
            <a:ext cx="269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Logarithmic x-axis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6"/>
          <p:cNvSpPr txBox="1"/>
          <p:nvPr>
            <p:ph idx="1" type="body"/>
          </p:nvPr>
        </p:nvSpPr>
        <p:spPr>
          <a:xfrm>
            <a:off x="457200" y="1117326"/>
            <a:ext cx="8314200" cy="3192600"/>
          </a:xfrm>
          <a:prstGeom prst="rect">
            <a:avLst/>
          </a:prstGeom>
        </p:spPr>
        <p:txBody>
          <a:bodyPr anchorCtr="0" anchor="t" bIns="91425" lIns="91425" spcFirstLastPara="1" rIns="91425" wrap="square" tIns="91425">
            <a:noAutofit/>
          </a:bodyPr>
          <a:lstStyle/>
          <a:p>
            <a:pPr indent="0" lvl="0" marL="0" rtl="0" algn="l">
              <a:spcBef>
                <a:spcPts val="640"/>
              </a:spcBef>
              <a:spcAft>
                <a:spcPts val="1600"/>
              </a:spcAft>
              <a:buNone/>
            </a:pPr>
            <a:r>
              <a:rPr lang="en" sz="3000"/>
              <a:t>Want to contribute to a (fun!) research study?</a:t>
            </a:r>
            <a:br>
              <a:rPr lang="en" sz="3000"/>
            </a:br>
            <a:r>
              <a:rPr lang="en" sz="3000" u="sng">
                <a:solidFill>
                  <a:schemeClr val="hlink"/>
                </a:solidFill>
                <a:hlinkClick r:id="rId3"/>
              </a:rPr>
              <a:t>https://go.epfl.ch/wikispeedia_LLM_ada_doc</a:t>
            </a:r>
            <a:r>
              <a:rPr lang="en" sz="3000"/>
              <a:t> </a:t>
            </a:r>
            <a:endParaRPr sz="3000"/>
          </a:p>
        </p:txBody>
      </p:sp>
      <p:sp>
        <p:nvSpPr>
          <p:cNvPr id="241" name="Google Shape;241;p46"/>
          <p:cNvSpPr txBox="1"/>
          <p:nvPr>
            <p:ph type="title"/>
          </p:nvPr>
        </p:nvSpPr>
        <p:spPr>
          <a:xfrm>
            <a:off x="457200" y="535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242" name="Google Shape;242;p4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43" name="Google Shape;243;p46"/>
          <p:cNvPicPr preferRelativeResize="0"/>
          <p:nvPr/>
        </p:nvPicPr>
        <p:blipFill>
          <a:blip r:embed="rId4">
            <a:alphaModFix/>
          </a:blip>
          <a:stretch>
            <a:fillRect/>
          </a:stretch>
        </p:blipFill>
        <p:spPr>
          <a:xfrm>
            <a:off x="2886400" y="2743549"/>
            <a:ext cx="3371199" cy="18884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pSp>
        <p:nvGrpSpPr>
          <p:cNvPr id="523" name="Google Shape;523;p73"/>
          <p:cNvGrpSpPr/>
          <p:nvPr/>
        </p:nvGrpSpPr>
        <p:grpSpPr>
          <a:xfrm>
            <a:off x="63425" y="2803050"/>
            <a:ext cx="2572700" cy="2261949"/>
            <a:chOff x="6413950" y="339300"/>
            <a:chExt cx="2572700" cy="2261949"/>
          </a:xfrm>
        </p:grpSpPr>
        <p:pic>
          <p:nvPicPr>
            <p:cNvPr id="524" name="Google Shape;524;p73"/>
            <p:cNvPicPr preferRelativeResize="0"/>
            <p:nvPr/>
          </p:nvPicPr>
          <p:blipFill>
            <a:blip r:embed="rId3">
              <a:alphaModFix/>
            </a:blip>
            <a:stretch>
              <a:fillRect/>
            </a:stretch>
          </p:blipFill>
          <p:spPr>
            <a:xfrm>
              <a:off x="6413950" y="339300"/>
              <a:ext cx="2572700" cy="2261949"/>
            </a:xfrm>
            <a:prstGeom prst="rect">
              <a:avLst/>
            </a:prstGeom>
            <a:noFill/>
            <a:ln>
              <a:noFill/>
            </a:ln>
          </p:spPr>
        </p:pic>
        <p:sp>
          <p:nvSpPr>
            <p:cNvPr id="525" name="Google Shape;525;p73"/>
            <p:cNvSpPr txBox="1"/>
            <p:nvPr/>
          </p:nvSpPr>
          <p:spPr>
            <a:xfrm>
              <a:off x="7513050" y="444241"/>
              <a:ext cx="7485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26" name="Google Shape;526;p73"/>
          <p:cNvGrpSpPr/>
          <p:nvPr/>
        </p:nvGrpSpPr>
        <p:grpSpPr>
          <a:xfrm>
            <a:off x="6154700" y="2630900"/>
            <a:ext cx="2947174" cy="2512601"/>
            <a:chOff x="6154700" y="2630900"/>
            <a:chExt cx="2947174" cy="2512601"/>
          </a:xfrm>
        </p:grpSpPr>
        <p:pic>
          <p:nvPicPr>
            <p:cNvPr id="527" name="Google Shape;527;p73"/>
            <p:cNvPicPr preferRelativeResize="0"/>
            <p:nvPr/>
          </p:nvPicPr>
          <p:blipFill>
            <a:blip r:embed="rId4">
              <a:alphaModFix/>
            </a:blip>
            <a:stretch>
              <a:fillRect/>
            </a:stretch>
          </p:blipFill>
          <p:spPr>
            <a:xfrm>
              <a:off x="6154700" y="2630900"/>
              <a:ext cx="2947174" cy="2512601"/>
            </a:xfrm>
            <a:prstGeom prst="rect">
              <a:avLst/>
            </a:prstGeom>
            <a:noFill/>
            <a:ln>
              <a:noFill/>
            </a:ln>
          </p:spPr>
        </p:pic>
        <p:sp>
          <p:nvSpPr>
            <p:cNvPr id="528" name="Google Shape;528;p73"/>
            <p:cNvSpPr txBox="1"/>
            <p:nvPr/>
          </p:nvSpPr>
          <p:spPr>
            <a:xfrm>
              <a:off x="7513050" y="2773950"/>
              <a:ext cx="7485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PDF</a:t>
              </a:r>
              <a:endParaRPr b="1"/>
            </a:p>
          </p:txBody>
        </p:sp>
      </p:grpSp>
      <p:sp>
        <p:nvSpPr>
          <p:cNvPr id="529" name="Google Shape;529;p73"/>
          <p:cNvSpPr txBox="1"/>
          <p:nvPr>
            <p:ph idx="1" type="body"/>
          </p:nvPr>
        </p:nvSpPr>
        <p:spPr>
          <a:xfrm>
            <a:off x="228600" y="613050"/>
            <a:ext cx="8467200" cy="40680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480"/>
              </a:spcBef>
              <a:spcAft>
                <a:spcPts val="0"/>
              </a:spcAft>
              <a:buSzPts val="2200"/>
              <a:buChar char="•"/>
            </a:pPr>
            <a:r>
              <a:rPr lang="en" sz="2200"/>
              <a:t>Probability of x: </a:t>
            </a:r>
            <a:endParaRPr sz="2200"/>
          </a:p>
          <a:p>
            <a:pPr indent="-368300" lvl="1" marL="914400" marR="0" rtl="0" algn="l">
              <a:spcBef>
                <a:spcPts val="0"/>
              </a:spcBef>
              <a:spcAft>
                <a:spcPts val="0"/>
              </a:spcAft>
              <a:buSzPts val="2200"/>
              <a:buChar char="–"/>
            </a:pPr>
            <a:r>
              <a:rPr lang="en" sz="2200"/>
              <a:t>Very large values are rare, “but not very rare”</a:t>
            </a:r>
            <a:endParaRPr sz="2200"/>
          </a:p>
          <a:p>
            <a:pPr indent="-368300" lvl="1" marL="914400" marR="0" rtl="0" algn="l">
              <a:spcBef>
                <a:spcPts val="0"/>
              </a:spcBef>
              <a:spcAft>
                <a:spcPts val="0"/>
              </a:spcAft>
              <a:buSzPts val="2200"/>
              <a:buChar char="–"/>
            </a:pPr>
            <a:r>
              <a:rPr lang="en" sz="2200"/>
              <a:t>Body size vs. city size</a:t>
            </a:r>
            <a:endParaRPr sz="2200"/>
          </a:p>
          <a:p>
            <a:pPr indent="-368300" lvl="1" marL="914400" marR="0" rtl="0" algn="l">
              <a:spcBef>
                <a:spcPts val="0"/>
              </a:spcBef>
              <a:spcAft>
                <a:spcPts val="0"/>
              </a:spcAft>
              <a:buSzPts val="2200"/>
              <a:buChar char="–"/>
            </a:pPr>
            <a:r>
              <a:rPr lang="en" sz="2200"/>
              <a:t>Many natural phenomena are power laws (e.g., # of friends)</a:t>
            </a:r>
            <a:endParaRPr sz="2200"/>
          </a:p>
          <a:p>
            <a:pPr indent="-368300" lvl="1" marL="914400" marR="0" rtl="0" algn="l">
              <a:spcBef>
                <a:spcPts val="0"/>
              </a:spcBef>
              <a:spcAft>
                <a:spcPts val="0"/>
              </a:spcAft>
              <a:buSzPts val="2200"/>
              <a:buChar char="–"/>
            </a:pPr>
            <a:r>
              <a:rPr lang="en" sz="2200"/>
              <a:t>For dealing with them, need to know some tricks</a:t>
            </a:r>
            <a:endParaRPr sz="2200"/>
          </a:p>
          <a:p>
            <a:pPr indent="-368300" lvl="1" marL="914400" marR="0" rtl="0" algn="l">
              <a:lnSpc>
                <a:spcPct val="115000"/>
              </a:lnSpc>
              <a:spcBef>
                <a:spcPts val="0"/>
              </a:spcBef>
              <a:spcAft>
                <a:spcPts val="0"/>
              </a:spcAft>
              <a:buClr>
                <a:srgbClr val="000000"/>
              </a:buClr>
              <a:buSzPts val="2200"/>
              <a:buFont typeface="Arial"/>
              <a:buChar char="–"/>
            </a:pPr>
            <a:r>
              <a:rPr lang="en" sz="2200"/>
              <a:t>E.g., for small α, mean &amp; var = ∞ → use median!</a:t>
            </a:r>
            <a:endParaRPr sz="2200"/>
          </a:p>
          <a:p>
            <a:pPr indent="-368300" lvl="1" marL="914400" marR="0" rtl="0" algn="l">
              <a:lnSpc>
                <a:spcPct val="115000"/>
              </a:lnSpc>
              <a:spcBef>
                <a:spcPts val="0"/>
              </a:spcBef>
              <a:spcAft>
                <a:spcPts val="0"/>
              </a:spcAft>
              <a:buClr>
                <a:srgbClr val="000000"/>
              </a:buClr>
              <a:buSzPts val="2200"/>
              <a:buFont typeface="Arial"/>
              <a:buChar char="–"/>
            </a:pPr>
            <a:r>
              <a:rPr lang="en" sz="2200"/>
              <a:t>E.g., straight line on log-log axes:</a:t>
            </a:r>
            <a:endParaRPr sz="2200"/>
          </a:p>
          <a:p>
            <a:pPr indent="-368300" lvl="2" marL="1371600" marR="0" rtl="0" algn="l">
              <a:lnSpc>
                <a:spcPct val="115000"/>
              </a:lnSpc>
              <a:spcBef>
                <a:spcPts val="0"/>
              </a:spcBef>
              <a:spcAft>
                <a:spcPts val="0"/>
              </a:spcAft>
              <a:buSzPts val="2200"/>
              <a:buChar char="•"/>
            </a:pPr>
            <a:r>
              <a:rPr lang="en" sz="2200"/>
              <a:t>y = C x</a:t>
            </a:r>
            <a:r>
              <a:rPr baseline="30000" lang="en" sz="2200"/>
              <a:t>–α</a:t>
            </a:r>
            <a:r>
              <a:rPr lang="en" sz="2200"/>
              <a:t>   ↔  </a:t>
            </a:r>
            <a:r>
              <a:rPr lang="en" sz="2200" u="sng"/>
              <a:t>log(y)</a:t>
            </a:r>
            <a:r>
              <a:rPr lang="en" sz="2200"/>
              <a:t> = </a:t>
            </a:r>
            <a:r>
              <a:rPr lang="en" sz="2200" u="sng"/>
              <a:t>log(C)</a:t>
            </a:r>
            <a:r>
              <a:rPr lang="en" sz="2200"/>
              <a:t> </a:t>
            </a:r>
            <a:r>
              <a:rPr lang="en" sz="2200">
                <a:solidFill>
                  <a:schemeClr val="dk2"/>
                </a:solidFill>
              </a:rPr>
              <a:t>– α </a:t>
            </a:r>
            <a:r>
              <a:rPr lang="en" sz="2200" u="sng">
                <a:solidFill>
                  <a:schemeClr val="dk2"/>
                </a:solidFill>
              </a:rPr>
              <a:t>log(x)</a:t>
            </a:r>
            <a:endParaRPr sz="2200" u="sng"/>
          </a:p>
        </p:txBody>
      </p:sp>
      <p:sp>
        <p:nvSpPr>
          <p:cNvPr id="530" name="Google Shape;530;p73"/>
          <p:cNvSpPr txBox="1"/>
          <p:nvPr>
            <p:ph type="title"/>
          </p:nvPr>
        </p:nvSpPr>
        <p:spPr>
          <a:xfrm>
            <a:off x="228600" y="82300"/>
            <a:ext cx="8688000" cy="58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Heavy-tailed data: power laws</a:t>
            </a:r>
            <a:endParaRPr b="0" i="0" sz="3500" u="none" cap="none" strike="noStrike">
              <a:latin typeface="Calibri"/>
              <a:ea typeface="Calibri"/>
              <a:cs typeface="Calibri"/>
              <a:sym typeface="Calibri"/>
            </a:endParaRPr>
          </a:p>
        </p:txBody>
      </p:sp>
      <p:pic>
        <p:nvPicPr>
          <p:cNvPr id="531" name="Google Shape;531;p73"/>
          <p:cNvPicPr preferRelativeResize="0"/>
          <p:nvPr/>
        </p:nvPicPr>
        <p:blipFill>
          <a:blip r:embed="rId5">
            <a:alphaModFix/>
          </a:blip>
          <a:stretch>
            <a:fillRect/>
          </a:stretch>
        </p:blipFill>
        <p:spPr>
          <a:xfrm>
            <a:off x="2588300" y="689250"/>
            <a:ext cx="1880624" cy="480000"/>
          </a:xfrm>
          <a:prstGeom prst="rect">
            <a:avLst/>
          </a:prstGeom>
          <a:noFill/>
          <a:ln>
            <a:noFill/>
          </a:ln>
        </p:spPr>
      </p:pic>
      <p:cxnSp>
        <p:nvCxnSpPr>
          <p:cNvPr id="532" name="Google Shape;532;p73"/>
          <p:cNvCxnSpPr/>
          <p:nvPr/>
        </p:nvCxnSpPr>
        <p:spPr>
          <a:xfrm>
            <a:off x="3045950" y="3986300"/>
            <a:ext cx="2928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idx="1" type="body"/>
          </p:nvPr>
        </p:nvSpPr>
        <p:spPr>
          <a:xfrm>
            <a:off x="152400" y="841650"/>
            <a:ext cx="4527000" cy="13905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480"/>
              </a:spcBef>
              <a:spcAft>
                <a:spcPts val="0"/>
              </a:spcAft>
              <a:buClr>
                <a:srgbClr val="000000"/>
              </a:buClr>
              <a:buSzPts val="2200"/>
              <a:buFont typeface="Arial"/>
              <a:buChar char="•"/>
            </a:pPr>
            <a:r>
              <a:rPr lang="en" sz="2200"/>
              <a:t>Complementary cumulative</a:t>
            </a:r>
            <a:br>
              <a:rPr lang="en" sz="2200"/>
            </a:br>
            <a:r>
              <a:rPr lang="en" sz="2200"/>
              <a:t>distribution function (CCDF):</a:t>
            </a:r>
            <a:br>
              <a:rPr lang="en" sz="2200"/>
            </a:br>
            <a:r>
              <a:rPr lang="en" sz="2200"/>
              <a:t>P(x) := Pr{X &gt;= x}</a:t>
            </a:r>
            <a:endParaRPr sz="2200"/>
          </a:p>
        </p:txBody>
      </p:sp>
      <p:sp>
        <p:nvSpPr>
          <p:cNvPr id="538" name="Google Shape;538;p74"/>
          <p:cNvSpPr txBox="1"/>
          <p:nvPr>
            <p:ph type="title"/>
          </p:nvPr>
        </p:nvSpPr>
        <p:spPr>
          <a:xfrm>
            <a:off x="0" y="82300"/>
            <a:ext cx="5919900" cy="58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Heavy-tailed data: power laws</a:t>
            </a:r>
            <a:endParaRPr b="0" i="0" sz="3500" u="none" cap="none" strike="noStrike">
              <a:latin typeface="Calibri"/>
              <a:ea typeface="Calibri"/>
              <a:cs typeface="Calibri"/>
              <a:sym typeface="Calibri"/>
            </a:endParaRPr>
          </a:p>
        </p:txBody>
      </p:sp>
      <p:pic>
        <p:nvPicPr>
          <p:cNvPr id="539" name="Google Shape;539;p74"/>
          <p:cNvPicPr preferRelativeResize="0"/>
          <p:nvPr/>
        </p:nvPicPr>
        <p:blipFill>
          <a:blip r:embed="rId3">
            <a:alphaModFix/>
          </a:blip>
          <a:stretch>
            <a:fillRect/>
          </a:stretch>
        </p:blipFill>
        <p:spPr>
          <a:xfrm>
            <a:off x="0" y="2791650"/>
            <a:ext cx="2708451" cy="2309074"/>
          </a:xfrm>
          <a:prstGeom prst="rect">
            <a:avLst/>
          </a:prstGeom>
          <a:noFill/>
          <a:ln>
            <a:noFill/>
          </a:ln>
        </p:spPr>
      </p:pic>
      <p:sp>
        <p:nvSpPr>
          <p:cNvPr id="540" name="Google Shape;540;p74"/>
          <p:cNvSpPr txBox="1"/>
          <p:nvPr/>
        </p:nvSpPr>
        <p:spPr>
          <a:xfrm>
            <a:off x="1220525" y="2896925"/>
            <a:ext cx="7485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PDF</a:t>
            </a:r>
            <a:endParaRPr b="1"/>
          </a:p>
        </p:txBody>
      </p:sp>
      <p:pic>
        <p:nvPicPr>
          <p:cNvPr id="541" name="Google Shape;541;p74"/>
          <p:cNvPicPr preferRelativeResize="0"/>
          <p:nvPr/>
        </p:nvPicPr>
        <p:blipFill>
          <a:blip r:embed="rId4">
            <a:alphaModFix/>
          </a:blip>
          <a:stretch>
            <a:fillRect/>
          </a:stretch>
        </p:blipFill>
        <p:spPr>
          <a:xfrm>
            <a:off x="2948900" y="2791650"/>
            <a:ext cx="2615679" cy="2309075"/>
          </a:xfrm>
          <a:prstGeom prst="rect">
            <a:avLst/>
          </a:prstGeom>
          <a:noFill/>
          <a:ln>
            <a:noFill/>
          </a:ln>
        </p:spPr>
      </p:pic>
      <p:sp>
        <p:nvSpPr>
          <p:cNvPr id="542" name="Google Shape;542;p74"/>
          <p:cNvSpPr txBox="1"/>
          <p:nvPr/>
        </p:nvSpPr>
        <p:spPr>
          <a:xfrm>
            <a:off x="3910522" y="2820725"/>
            <a:ext cx="8340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 </a:t>
            </a:r>
            <a:endParaRPr b="1"/>
          </a:p>
        </p:txBody>
      </p:sp>
      <p:grpSp>
        <p:nvGrpSpPr>
          <p:cNvPr id="543" name="Google Shape;543;p74"/>
          <p:cNvGrpSpPr/>
          <p:nvPr/>
        </p:nvGrpSpPr>
        <p:grpSpPr>
          <a:xfrm>
            <a:off x="5695097" y="180075"/>
            <a:ext cx="3448903" cy="4963425"/>
            <a:chOff x="5695097" y="180075"/>
            <a:chExt cx="3448903" cy="4963425"/>
          </a:xfrm>
        </p:grpSpPr>
        <p:sp>
          <p:nvSpPr>
            <p:cNvPr id="544" name="Google Shape;544;p74"/>
            <p:cNvSpPr txBox="1"/>
            <p:nvPr/>
          </p:nvSpPr>
          <p:spPr>
            <a:xfrm>
              <a:off x="5852950" y="180075"/>
              <a:ext cx="3022500" cy="2528700"/>
            </a:xfrm>
            <a:prstGeom prst="rect">
              <a:avLst/>
            </a:prstGeom>
            <a:solidFill>
              <a:srgbClr val="FFFFFF"/>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Helvetica Neue"/>
                  <a:ea typeface="Helvetica Neue"/>
                  <a:cs typeface="Helvetica Neue"/>
                  <a:sym typeface="Helvetica Neue"/>
                </a:rPr>
                <a:t>POLLING TIME</a:t>
              </a:r>
              <a:endParaRPr b="1" sz="2600">
                <a:latin typeface="Helvetica Neue"/>
                <a:ea typeface="Helvetica Neue"/>
                <a:cs typeface="Helvetica Neue"/>
                <a:sym typeface="Helvetica Neue"/>
              </a:endParaRPr>
            </a:p>
            <a:p>
              <a:pPr indent="0" lvl="0" marL="0" rtl="0" algn="ctr">
                <a:spcBef>
                  <a:spcPts val="0"/>
                </a:spcBef>
                <a:spcAft>
                  <a:spcPts val="0"/>
                </a:spcAft>
                <a:buNone/>
              </a:pPr>
              <a:r>
                <a:t/>
              </a:r>
              <a:endParaRPr sz="10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a:t>
              </a:r>
              <a:r>
                <a:rPr lang="en" sz="1600">
                  <a:latin typeface="Helvetica Neue"/>
                  <a:ea typeface="Helvetica Neue"/>
                  <a:cs typeface="Helvetica Neue"/>
                  <a:sym typeface="Helvetica Neue"/>
                </a:rPr>
                <a:t>What shape does the CCDF of a power law have when plotted on log-log axes?”</a:t>
              </a:r>
              <a:endParaRPr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solidFill>
                    <a:schemeClr val="dk2"/>
                  </a:solidFill>
                  <a:latin typeface="Helvetica Neue"/>
                  <a:ea typeface="Helvetica Neue"/>
                  <a:cs typeface="Helvetica Neue"/>
                  <a:sym typeface="Helvetica Neue"/>
                </a:rPr>
                <a:t>Scan QR code or go to</a:t>
              </a:r>
              <a:br>
                <a:rPr lang="en" sz="1600">
                  <a:solidFill>
                    <a:schemeClr val="dk2"/>
                  </a:solidFill>
                  <a:latin typeface="Helvetica Neue"/>
                  <a:ea typeface="Helvetica Neue"/>
                  <a:cs typeface="Helvetica Neue"/>
                  <a:sym typeface="Helvetica Neue"/>
                </a:rPr>
              </a:br>
              <a:r>
                <a:rPr lang="en" sz="1600" u="sng">
                  <a:solidFill>
                    <a:schemeClr val="hlink"/>
                  </a:solidFill>
                  <a:latin typeface="Helvetica Neue"/>
                  <a:ea typeface="Helvetica Neue"/>
                  <a:cs typeface="Helvetica Neue"/>
                  <a:sym typeface="Helvetica Neue"/>
                  <a:hlinkClick r:id="rId5"/>
                </a:rPr>
                <a:t>https://web.speakup.info/room/join/66626</a:t>
              </a:r>
              <a:endParaRPr sz="1600">
                <a:latin typeface="Helvetica Neue"/>
                <a:ea typeface="Helvetica Neue"/>
                <a:cs typeface="Helvetica Neue"/>
                <a:sym typeface="Helvetica Neue"/>
              </a:endParaRPr>
            </a:p>
          </p:txBody>
        </p:sp>
        <p:pic>
          <p:nvPicPr>
            <p:cNvPr id="545" name="Google Shape;545;p74"/>
            <p:cNvPicPr preferRelativeResize="0"/>
            <p:nvPr/>
          </p:nvPicPr>
          <p:blipFill>
            <a:blip r:embed="rId6">
              <a:alphaModFix/>
            </a:blip>
            <a:stretch>
              <a:fillRect/>
            </a:stretch>
          </p:blipFill>
          <p:spPr>
            <a:xfrm>
              <a:off x="7849225" y="2738175"/>
              <a:ext cx="1294775" cy="2405325"/>
            </a:xfrm>
            <a:prstGeom prst="rect">
              <a:avLst/>
            </a:prstGeom>
            <a:noFill/>
            <a:ln>
              <a:noFill/>
            </a:ln>
          </p:spPr>
        </p:pic>
        <p:pic>
          <p:nvPicPr>
            <p:cNvPr id="546" name="Google Shape;546;p74"/>
            <p:cNvPicPr preferRelativeResize="0"/>
            <p:nvPr/>
          </p:nvPicPr>
          <p:blipFill>
            <a:blip r:embed="rId7">
              <a:alphaModFix/>
            </a:blip>
            <a:stretch>
              <a:fillRect/>
            </a:stretch>
          </p:blipFill>
          <p:spPr>
            <a:xfrm>
              <a:off x="5695097" y="2820718"/>
              <a:ext cx="2106563" cy="2106582"/>
            </a:xfrm>
            <a:prstGeom prst="rect">
              <a:avLst/>
            </a:prstGeom>
            <a:noFill/>
            <a:ln>
              <a:noFill/>
            </a:ln>
          </p:spPr>
        </p:pic>
      </p:grpSp>
      <p:sp>
        <p:nvSpPr>
          <p:cNvPr id="547" name="Google Shape;547;p74"/>
          <p:cNvSpPr txBox="1"/>
          <p:nvPr/>
        </p:nvSpPr>
        <p:spPr>
          <a:xfrm>
            <a:off x="4497125" y="2668325"/>
            <a:ext cx="9216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PDF</a:t>
            </a:r>
            <a:endParaRPr b="1"/>
          </a:p>
          <a:p>
            <a:pPr indent="0" lvl="0" marL="0" rtl="0" algn="ctr">
              <a:spcBef>
                <a:spcPts val="0"/>
              </a:spcBef>
              <a:spcAft>
                <a:spcPts val="0"/>
              </a:spcAft>
              <a:buNone/>
            </a:pPr>
            <a:r>
              <a:rPr lang="en"/>
              <a:t>(with binned x-axis)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5"/>
          <p:cNvSpPr txBox="1"/>
          <p:nvPr>
            <p:ph idx="1" type="body"/>
          </p:nvPr>
        </p:nvSpPr>
        <p:spPr>
          <a:xfrm>
            <a:off x="457200" y="689250"/>
            <a:ext cx="8467200" cy="4068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480"/>
              </a:spcBef>
              <a:spcAft>
                <a:spcPts val="0"/>
              </a:spcAft>
              <a:buClr>
                <a:srgbClr val="000000"/>
              </a:buClr>
              <a:buSzPts val="2200"/>
              <a:buFont typeface="Arial"/>
              <a:buChar char="•"/>
            </a:pPr>
            <a:r>
              <a:rPr lang="en" sz="2200"/>
              <a:t>Complementary cumulative distribution function (CCDF):</a:t>
            </a:r>
            <a:br>
              <a:rPr lang="en" sz="2200"/>
            </a:br>
            <a:r>
              <a:rPr lang="en" sz="2200"/>
              <a:t>P(x) := Pr{X &gt;= x}</a:t>
            </a:r>
            <a:endParaRPr sz="2200"/>
          </a:p>
          <a:p>
            <a:pPr indent="-368300" lvl="0" marL="457200" marR="0" rtl="0" algn="l">
              <a:spcBef>
                <a:spcPts val="0"/>
              </a:spcBef>
              <a:spcAft>
                <a:spcPts val="0"/>
              </a:spcAft>
              <a:buSzPts val="2200"/>
              <a:buChar char="•"/>
            </a:pPr>
            <a:r>
              <a:rPr lang="en" sz="2200"/>
              <a:t>CCDF of power law is also a power law (with exponent </a:t>
            </a:r>
            <a:r>
              <a:rPr lang="en" sz="2200">
                <a:solidFill>
                  <a:schemeClr val="dk2"/>
                </a:solidFill>
              </a:rPr>
              <a:t> α – </a:t>
            </a:r>
            <a:r>
              <a:rPr lang="en" sz="2200"/>
              <a:t>1)</a:t>
            </a:r>
            <a:br>
              <a:rPr lang="en" sz="2200"/>
            </a:br>
            <a:endParaRPr sz="2200"/>
          </a:p>
          <a:p>
            <a:pPr indent="-368300" lvl="0" marL="457200" marR="0" rtl="0" algn="l">
              <a:spcBef>
                <a:spcPts val="0"/>
              </a:spcBef>
              <a:spcAft>
                <a:spcPts val="0"/>
              </a:spcAft>
              <a:buSzPts val="2200"/>
              <a:buChar char="•"/>
            </a:pPr>
            <a:r>
              <a:rPr lang="en" sz="2200"/>
              <a:t>CCDF plot is monotonically decreasing (even without binning)</a:t>
            </a:r>
            <a:endParaRPr sz="2200"/>
          </a:p>
        </p:txBody>
      </p:sp>
      <p:sp>
        <p:nvSpPr>
          <p:cNvPr id="553" name="Google Shape;553;p75"/>
          <p:cNvSpPr txBox="1"/>
          <p:nvPr>
            <p:ph type="title"/>
          </p:nvPr>
        </p:nvSpPr>
        <p:spPr>
          <a:xfrm>
            <a:off x="457200" y="82296"/>
            <a:ext cx="8229600" cy="58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Heavy-tailed data: power laws</a:t>
            </a:r>
            <a:endParaRPr b="0" i="0" sz="3500" u="none" cap="none" strike="noStrike">
              <a:latin typeface="Calibri"/>
              <a:ea typeface="Calibri"/>
              <a:cs typeface="Calibri"/>
              <a:sym typeface="Calibri"/>
            </a:endParaRPr>
          </a:p>
        </p:txBody>
      </p:sp>
      <p:pic>
        <p:nvPicPr>
          <p:cNvPr id="554" name="Google Shape;554;p75"/>
          <p:cNvPicPr preferRelativeResize="0"/>
          <p:nvPr/>
        </p:nvPicPr>
        <p:blipFill>
          <a:blip r:embed="rId3">
            <a:alphaModFix/>
          </a:blip>
          <a:stretch>
            <a:fillRect/>
          </a:stretch>
        </p:blipFill>
        <p:spPr>
          <a:xfrm>
            <a:off x="950383" y="1860533"/>
            <a:ext cx="3094800" cy="532575"/>
          </a:xfrm>
          <a:prstGeom prst="rect">
            <a:avLst/>
          </a:prstGeom>
          <a:noFill/>
          <a:ln>
            <a:noFill/>
          </a:ln>
        </p:spPr>
      </p:pic>
      <p:pic>
        <p:nvPicPr>
          <p:cNvPr id="555" name="Google Shape;555;p75"/>
          <p:cNvPicPr preferRelativeResize="0"/>
          <p:nvPr/>
        </p:nvPicPr>
        <p:blipFill>
          <a:blip r:embed="rId4">
            <a:alphaModFix/>
          </a:blip>
          <a:stretch>
            <a:fillRect/>
          </a:stretch>
        </p:blipFill>
        <p:spPr>
          <a:xfrm>
            <a:off x="0" y="2791650"/>
            <a:ext cx="2708451" cy="2309074"/>
          </a:xfrm>
          <a:prstGeom prst="rect">
            <a:avLst/>
          </a:prstGeom>
          <a:noFill/>
          <a:ln>
            <a:noFill/>
          </a:ln>
        </p:spPr>
      </p:pic>
      <p:pic>
        <p:nvPicPr>
          <p:cNvPr id="556" name="Google Shape;556;p75"/>
          <p:cNvPicPr preferRelativeResize="0"/>
          <p:nvPr/>
        </p:nvPicPr>
        <p:blipFill>
          <a:blip r:embed="rId5">
            <a:alphaModFix/>
          </a:blip>
          <a:stretch>
            <a:fillRect/>
          </a:stretch>
        </p:blipFill>
        <p:spPr>
          <a:xfrm>
            <a:off x="5987351" y="2711216"/>
            <a:ext cx="2708450" cy="2432283"/>
          </a:xfrm>
          <a:prstGeom prst="rect">
            <a:avLst/>
          </a:prstGeom>
          <a:noFill/>
          <a:ln>
            <a:noFill/>
          </a:ln>
        </p:spPr>
      </p:pic>
      <p:sp>
        <p:nvSpPr>
          <p:cNvPr id="557" name="Google Shape;557;p75"/>
          <p:cNvSpPr txBox="1"/>
          <p:nvPr/>
        </p:nvSpPr>
        <p:spPr>
          <a:xfrm>
            <a:off x="1220525" y="2896925"/>
            <a:ext cx="7485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PDF</a:t>
            </a:r>
            <a:endParaRPr b="1"/>
          </a:p>
        </p:txBody>
      </p:sp>
      <p:sp>
        <p:nvSpPr>
          <p:cNvPr id="558" name="Google Shape;558;p75"/>
          <p:cNvSpPr txBox="1"/>
          <p:nvPr/>
        </p:nvSpPr>
        <p:spPr>
          <a:xfrm>
            <a:off x="7240325" y="2878084"/>
            <a:ext cx="16266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CCDF</a:t>
            </a:r>
            <a:endParaRPr b="1"/>
          </a:p>
        </p:txBody>
      </p:sp>
      <p:pic>
        <p:nvPicPr>
          <p:cNvPr id="559" name="Google Shape;559;p75"/>
          <p:cNvPicPr preferRelativeResize="0"/>
          <p:nvPr/>
        </p:nvPicPr>
        <p:blipFill>
          <a:blip r:embed="rId6">
            <a:alphaModFix/>
          </a:blip>
          <a:stretch>
            <a:fillRect/>
          </a:stretch>
        </p:blipFill>
        <p:spPr>
          <a:xfrm>
            <a:off x="2948900" y="2791650"/>
            <a:ext cx="2615679" cy="2309075"/>
          </a:xfrm>
          <a:prstGeom prst="rect">
            <a:avLst/>
          </a:prstGeom>
          <a:noFill/>
          <a:ln>
            <a:noFill/>
          </a:ln>
        </p:spPr>
      </p:pic>
      <p:sp>
        <p:nvSpPr>
          <p:cNvPr id="560" name="Google Shape;560;p75"/>
          <p:cNvSpPr/>
          <p:nvPr/>
        </p:nvSpPr>
        <p:spPr>
          <a:xfrm>
            <a:off x="5906550" y="2696025"/>
            <a:ext cx="3054900" cy="2409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5"/>
          <p:cNvSpPr/>
          <p:nvPr/>
        </p:nvSpPr>
        <p:spPr>
          <a:xfrm>
            <a:off x="5805025" y="2659925"/>
            <a:ext cx="3229500" cy="248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5"/>
          <p:cNvSpPr txBox="1"/>
          <p:nvPr/>
        </p:nvSpPr>
        <p:spPr>
          <a:xfrm>
            <a:off x="4497125" y="2668325"/>
            <a:ext cx="9216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PDF</a:t>
            </a:r>
            <a:endParaRPr b="1"/>
          </a:p>
          <a:p>
            <a:pPr indent="0" lvl="0" marL="0" rtl="0" algn="ctr">
              <a:spcBef>
                <a:spcPts val="0"/>
              </a:spcBef>
              <a:spcAft>
                <a:spcPts val="0"/>
              </a:spcAft>
              <a:buNone/>
            </a:pPr>
            <a:r>
              <a:rPr lang="en"/>
              <a:t>(with binned x-axis)</a:t>
            </a:r>
            <a:endParaRPr/>
          </a:p>
        </p:txBody>
      </p:sp>
      <p:sp>
        <p:nvSpPr>
          <p:cNvPr id="563" name="Google Shape;563;p75"/>
          <p:cNvSpPr txBox="1"/>
          <p:nvPr/>
        </p:nvSpPr>
        <p:spPr>
          <a:xfrm>
            <a:off x="3910522" y="2820725"/>
            <a:ext cx="8340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569" name="Google Shape;569;p7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70" name="Google Shape;570;p76"/>
          <p:cNvSpPr txBox="1"/>
          <p:nvPr>
            <p:ph type="title"/>
          </p:nvPr>
        </p:nvSpPr>
        <p:spPr>
          <a:xfrm>
            <a:off x="638150" y="967975"/>
            <a:ext cx="78852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1" lang="en" sz="2500">
                <a:solidFill>
                  <a:srgbClr val="FF0000"/>
                </a:solidFill>
              </a:rPr>
              <a:t>Answer fast:</a:t>
            </a:r>
            <a:r>
              <a:rPr lang="en" sz="2500">
                <a:solidFill>
                  <a:srgbClr val="FF0000"/>
                </a:solidFill>
              </a:rPr>
              <a:t> which time series has a higher mean value?</a:t>
            </a:r>
            <a:endParaRPr sz="2500">
              <a:solidFill>
                <a:srgbClr val="FF0000"/>
              </a:solidFill>
            </a:endParaRPr>
          </a:p>
        </p:txBody>
      </p:sp>
      <p:pic>
        <p:nvPicPr>
          <p:cNvPr id="571" name="Google Shape;571;p76"/>
          <p:cNvPicPr preferRelativeResize="0"/>
          <p:nvPr/>
        </p:nvPicPr>
        <p:blipFill>
          <a:blip r:embed="rId3">
            <a:alphaModFix/>
          </a:blip>
          <a:stretch>
            <a:fillRect/>
          </a:stretch>
        </p:blipFill>
        <p:spPr>
          <a:xfrm>
            <a:off x="327800" y="1838660"/>
            <a:ext cx="3825188" cy="3215800"/>
          </a:xfrm>
          <a:prstGeom prst="rect">
            <a:avLst/>
          </a:prstGeom>
          <a:noFill/>
          <a:ln>
            <a:noFill/>
          </a:ln>
        </p:spPr>
      </p:pic>
      <p:pic>
        <p:nvPicPr>
          <p:cNvPr id="572" name="Google Shape;572;p76"/>
          <p:cNvPicPr preferRelativeResize="0"/>
          <p:nvPr/>
        </p:nvPicPr>
        <p:blipFill>
          <a:blip r:embed="rId4">
            <a:alphaModFix/>
          </a:blip>
          <a:stretch>
            <a:fillRect/>
          </a:stretch>
        </p:blipFill>
        <p:spPr>
          <a:xfrm>
            <a:off x="4821075" y="1825375"/>
            <a:ext cx="3767339" cy="3215800"/>
          </a:xfrm>
          <a:prstGeom prst="rect">
            <a:avLst/>
          </a:prstGeom>
          <a:noFill/>
          <a:ln>
            <a:noFill/>
          </a:ln>
        </p:spPr>
      </p:pic>
      <p:sp>
        <p:nvSpPr>
          <p:cNvPr id="573" name="Google Shape;573;p76"/>
          <p:cNvSpPr/>
          <p:nvPr/>
        </p:nvSpPr>
        <p:spPr>
          <a:xfrm>
            <a:off x="251067" y="1853275"/>
            <a:ext cx="503350" cy="3007265"/>
          </a:xfrm>
          <a:custGeom>
            <a:rect b="b" l="l" r="r" t="t"/>
            <a:pathLst>
              <a:path extrusionOk="0" h="102602" w="20134">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cap="flat" cmpd="sng" w="38100">
            <a:solidFill>
              <a:srgbClr val="FF0000"/>
            </a:solidFill>
            <a:prstDash val="solid"/>
            <a:round/>
            <a:headEnd len="med" w="med" type="none"/>
            <a:tailEnd len="med" w="med" type="none"/>
          </a:ln>
        </p:spPr>
      </p:sp>
      <p:sp>
        <p:nvSpPr>
          <p:cNvPr id="574" name="Google Shape;574;p76"/>
          <p:cNvSpPr/>
          <p:nvPr/>
        </p:nvSpPr>
        <p:spPr>
          <a:xfrm>
            <a:off x="4678075" y="1853275"/>
            <a:ext cx="503350" cy="3007265"/>
          </a:xfrm>
          <a:custGeom>
            <a:rect b="b" l="l" r="r" t="t"/>
            <a:pathLst>
              <a:path extrusionOk="0" h="102602" w="20134">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cap="flat" cmpd="sng" w="38100">
            <a:solidFill>
              <a:srgbClr val="FF00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580" name="Google Shape;580;p7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81" name="Google Shape;581;p77"/>
          <p:cNvSpPr txBox="1"/>
          <p:nvPr>
            <p:ph type="title"/>
          </p:nvPr>
        </p:nvSpPr>
        <p:spPr>
          <a:xfrm>
            <a:off x="638150" y="967975"/>
            <a:ext cx="78852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1" lang="en" sz="2500">
                <a:solidFill>
                  <a:srgbClr val="FF0000"/>
                </a:solidFill>
              </a:rPr>
              <a:t>Answer fast:</a:t>
            </a:r>
            <a:r>
              <a:rPr lang="en" sz="2500">
                <a:solidFill>
                  <a:srgbClr val="FF0000"/>
                </a:solidFill>
              </a:rPr>
              <a:t> which time series has a higher mean value?</a:t>
            </a:r>
            <a:endParaRPr sz="2500">
              <a:solidFill>
                <a:srgbClr val="FF0000"/>
              </a:solidFill>
            </a:endParaRPr>
          </a:p>
        </p:txBody>
      </p:sp>
      <p:pic>
        <p:nvPicPr>
          <p:cNvPr id="582" name="Google Shape;582;p77"/>
          <p:cNvPicPr preferRelativeResize="0"/>
          <p:nvPr/>
        </p:nvPicPr>
        <p:blipFill rotWithShape="1">
          <a:blip r:embed="rId3">
            <a:alphaModFix/>
          </a:blip>
          <a:srcRect b="816" l="0" r="0" t="816"/>
          <a:stretch/>
        </p:blipFill>
        <p:spPr>
          <a:xfrm>
            <a:off x="327800" y="1838660"/>
            <a:ext cx="3825187" cy="3215801"/>
          </a:xfrm>
          <a:prstGeom prst="rect">
            <a:avLst/>
          </a:prstGeom>
          <a:noFill/>
          <a:ln>
            <a:noFill/>
          </a:ln>
        </p:spPr>
      </p:pic>
      <p:pic>
        <p:nvPicPr>
          <p:cNvPr id="583" name="Google Shape;583;p77"/>
          <p:cNvPicPr preferRelativeResize="0"/>
          <p:nvPr/>
        </p:nvPicPr>
        <p:blipFill rotWithShape="1">
          <a:blip r:embed="rId4">
            <a:alphaModFix/>
          </a:blip>
          <a:srcRect b="0" l="602" r="602" t="0"/>
          <a:stretch/>
        </p:blipFill>
        <p:spPr>
          <a:xfrm>
            <a:off x="4821075" y="1825375"/>
            <a:ext cx="3767339" cy="3215800"/>
          </a:xfrm>
          <a:prstGeom prst="rect">
            <a:avLst/>
          </a:prstGeom>
          <a:noFill/>
          <a:ln>
            <a:noFill/>
          </a:ln>
        </p:spPr>
      </p:pic>
      <p:sp>
        <p:nvSpPr>
          <p:cNvPr id="584" name="Google Shape;584;p77"/>
          <p:cNvSpPr/>
          <p:nvPr/>
        </p:nvSpPr>
        <p:spPr>
          <a:xfrm>
            <a:off x="182275" y="1853275"/>
            <a:ext cx="503350" cy="3007265"/>
          </a:xfrm>
          <a:custGeom>
            <a:rect b="b" l="l" r="r" t="t"/>
            <a:pathLst>
              <a:path extrusionOk="0" h="102602" w="20134">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cap="flat" cmpd="sng" w="38100">
            <a:solidFill>
              <a:srgbClr val="FF0000"/>
            </a:solidFill>
            <a:prstDash val="solid"/>
            <a:round/>
            <a:headEnd len="med" w="med" type="none"/>
            <a:tailEnd len="med" w="med" type="none"/>
          </a:ln>
        </p:spPr>
      </p:sp>
      <p:sp>
        <p:nvSpPr>
          <p:cNvPr id="585" name="Google Shape;585;p77"/>
          <p:cNvSpPr/>
          <p:nvPr/>
        </p:nvSpPr>
        <p:spPr>
          <a:xfrm>
            <a:off x="4678075" y="1853275"/>
            <a:ext cx="503350" cy="3007265"/>
          </a:xfrm>
          <a:custGeom>
            <a:rect b="b" l="l" r="r" t="t"/>
            <a:pathLst>
              <a:path extrusionOk="0" h="102602" w="20134">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cap="flat" cmpd="sng" w="38100">
            <a:solidFill>
              <a:srgbClr val="FF0000"/>
            </a:solidFill>
            <a:prstDash val="solid"/>
            <a:round/>
            <a:headEnd len="med" w="med" type="none"/>
            <a:tailEnd len="med" w="med" type="none"/>
          </a:ln>
        </p:spPr>
      </p:sp>
      <p:sp>
        <p:nvSpPr>
          <p:cNvPr id="586" name="Google Shape;586;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Use consistent</a:t>
            </a:r>
            <a:r>
              <a:rPr lang="en" sz="3500"/>
              <a:t> axes!</a:t>
            </a:r>
            <a:endParaRPr b="0" i="0" sz="3500" u="none" cap="none" strike="noStrike">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Label your axes!</a:t>
            </a:r>
            <a:endParaRPr b="0" i="0" sz="3500" u="none" cap="none" strike="noStrike">
              <a:latin typeface="Calibri"/>
              <a:ea typeface="Calibri"/>
              <a:cs typeface="Calibri"/>
              <a:sym typeface="Calibri"/>
            </a:endParaRPr>
          </a:p>
        </p:txBody>
      </p:sp>
      <p:sp>
        <p:nvSpPr>
          <p:cNvPr id="592" name="Google Shape;592;p7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93" name="Google Shape;593;p78"/>
          <p:cNvPicPr preferRelativeResize="0"/>
          <p:nvPr/>
        </p:nvPicPr>
        <p:blipFill rotWithShape="1">
          <a:blip r:embed="rId3">
            <a:alphaModFix/>
          </a:blip>
          <a:srcRect b="816" l="0" r="0" t="826"/>
          <a:stretch/>
        </p:blipFill>
        <p:spPr>
          <a:xfrm>
            <a:off x="228350" y="2277200"/>
            <a:ext cx="4168826" cy="2738299"/>
          </a:xfrm>
          <a:prstGeom prst="rect">
            <a:avLst/>
          </a:prstGeom>
          <a:noFill/>
          <a:ln>
            <a:noFill/>
          </a:ln>
        </p:spPr>
      </p:pic>
      <p:pic>
        <p:nvPicPr>
          <p:cNvPr id="594" name="Google Shape;594;p78"/>
          <p:cNvPicPr preferRelativeResize="0"/>
          <p:nvPr/>
        </p:nvPicPr>
        <p:blipFill rotWithShape="1">
          <a:blip r:embed="rId4">
            <a:alphaModFix/>
          </a:blip>
          <a:srcRect b="1427" l="0" r="0" t="1437"/>
          <a:stretch/>
        </p:blipFill>
        <p:spPr>
          <a:xfrm>
            <a:off x="4682000" y="2269631"/>
            <a:ext cx="4168824" cy="2711552"/>
          </a:xfrm>
          <a:prstGeom prst="rect">
            <a:avLst/>
          </a:prstGeom>
          <a:noFill/>
          <a:ln>
            <a:noFill/>
          </a:ln>
        </p:spPr>
      </p:pic>
      <p:pic>
        <p:nvPicPr>
          <p:cNvPr id="595" name="Google Shape;595;p78"/>
          <p:cNvPicPr preferRelativeResize="0"/>
          <p:nvPr/>
        </p:nvPicPr>
        <p:blipFill rotWithShape="1">
          <a:blip r:embed="rId5">
            <a:alphaModFix/>
          </a:blip>
          <a:srcRect b="0" l="22191" r="0" t="0"/>
          <a:stretch/>
        </p:blipFill>
        <p:spPr>
          <a:xfrm>
            <a:off x="96150" y="1074000"/>
            <a:ext cx="875774" cy="1125524"/>
          </a:xfrm>
          <a:prstGeom prst="rect">
            <a:avLst/>
          </a:prstGeom>
          <a:noFill/>
          <a:ln>
            <a:noFill/>
          </a:ln>
        </p:spPr>
      </p:pic>
      <p:pic>
        <p:nvPicPr>
          <p:cNvPr id="596" name="Google Shape;596;p78"/>
          <p:cNvPicPr preferRelativeResize="0"/>
          <p:nvPr/>
        </p:nvPicPr>
        <p:blipFill>
          <a:blip r:embed="rId6">
            <a:alphaModFix/>
          </a:blip>
          <a:stretch>
            <a:fillRect/>
          </a:stretch>
        </p:blipFill>
        <p:spPr>
          <a:xfrm>
            <a:off x="4217775" y="975024"/>
            <a:ext cx="1219100" cy="1219100"/>
          </a:xfrm>
          <a:prstGeom prst="rect">
            <a:avLst/>
          </a:prstGeom>
          <a:noFill/>
          <a:ln>
            <a:noFill/>
          </a:ln>
        </p:spPr>
      </p:pic>
      <p:pic>
        <p:nvPicPr>
          <p:cNvPr id="597" name="Google Shape;597;p78"/>
          <p:cNvPicPr preferRelativeResize="0"/>
          <p:nvPr/>
        </p:nvPicPr>
        <p:blipFill>
          <a:blip r:embed="rId7">
            <a:alphaModFix/>
          </a:blip>
          <a:stretch>
            <a:fillRect/>
          </a:stretch>
        </p:blipFill>
        <p:spPr>
          <a:xfrm>
            <a:off x="6059802" y="95250"/>
            <a:ext cx="2974675" cy="263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79"/>
          <p:cNvSpPr txBox="1"/>
          <p:nvPr/>
        </p:nvSpPr>
        <p:spPr>
          <a:xfrm>
            <a:off x="2640050" y="585500"/>
            <a:ext cx="6306900" cy="2648400"/>
          </a:xfrm>
          <a:prstGeom prst="rect">
            <a:avLst/>
          </a:prstGeom>
          <a:solidFill>
            <a:srgbClr val="FFFFFF">
              <a:alpha val="76540"/>
            </a:srgbClr>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3000">
                <a:latin typeface="Helvetica Neue"/>
                <a:ea typeface="Helvetica Neue"/>
                <a:cs typeface="Helvetica Neue"/>
                <a:sym typeface="Helvetica Neue"/>
              </a:rPr>
              <a:t>THINK FOR A MINUTE:</a:t>
            </a:r>
            <a:r>
              <a:rPr b="1" lang="en" sz="3000">
                <a:latin typeface="Helvetica Neue"/>
                <a:ea typeface="Helvetica Neue"/>
                <a:cs typeface="Helvetica Neue"/>
                <a:sym typeface="Helvetica Neue"/>
              </a:rPr>
              <a:t>    </a:t>
            </a:r>
            <a:r>
              <a:rPr b="1" lang="en" sz="3000">
                <a:solidFill>
                  <a:srgbClr val="FFFFFF"/>
                </a:solidFill>
                <a:latin typeface="Helvetica Neue"/>
                <a:ea typeface="Helvetica Neue"/>
                <a:cs typeface="Helvetica Neue"/>
                <a:sym typeface="Helvetica Neue"/>
              </a:rPr>
              <a:t>.</a:t>
            </a:r>
            <a:r>
              <a:rPr b="1" lang="en" sz="3000">
                <a:latin typeface="Helvetica Neue"/>
                <a:ea typeface="Helvetica Neue"/>
                <a:cs typeface="Helvetica Neue"/>
                <a:sym typeface="Helvetica Neue"/>
              </a:rPr>
              <a:t>  </a:t>
            </a:r>
            <a:endParaRPr b="1" sz="3000">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a:p>
            <a:pPr indent="0" lvl="0" marL="0" rtl="0" algn="ctr">
              <a:spcBef>
                <a:spcPts val="0"/>
              </a:spcBef>
              <a:spcAft>
                <a:spcPts val="0"/>
              </a:spcAft>
              <a:buNone/>
            </a:pPr>
            <a:r>
              <a:t/>
            </a:r>
            <a:endParaRPr sz="2000">
              <a:latin typeface="Helvetica Neue"/>
              <a:ea typeface="Helvetica Neue"/>
              <a:cs typeface="Helvetica Neue"/>
              <a:sym typeface="Helvetica Neue"/>
            </a:endParaRPr>
          </a:p>
          <a:p>
            <a:pPr indent="0" lvl="0" marL="0" rtl="0" algn="ctr">
              <a:spcBef>
                <a:spcPts val="0"/>
              </a:spcBef>
              <a:spcAft>
                <a:spcPts val="0"/>
              </a:spcAft>
              <a:buNone/>
            </a:pPr>
            <a:r>
              <a:rPr b="1" lang="en" sz="2000">
                <a:latin typeface="Helvetica Neue"/>
                <a:ea typeface="Helvetica Neue"/>
                <a:cs typeface="Helvetica Neue"/>
                <a:sym typeface="Helvetica Neue"/>
              </a:rPr>
              <a:t>How could we show details of</a:t>
            </a:r>
            <a:br>
              <a:rPr b="1" lang="en" sz="2000">
                <a:latin typeface="Helvetica Neue"/>
                <a:ea typeface="Helvetica Neue"/>
                <a:cs typeface="Helvetica Neue"/>
                <a:sym typeface="Helvetica Neue"/>
              </a:rPr>
            </a:br>
            <a:r>
              <a:rPr b="1" lang="en" sz="2000">
                <a:latin typeface="Helvetica Neue"/>
                <a:ea typeface="Helvetica Neue"/>
                <a:cs typeface="Helvetica Neue"/>
                <a:sym typeface="Helvetica Neue"/>
              </a:rPr>
              <a:t>both time series without using</a:t>
            </a:r>
            <a:endParaRPr b="1" sz="2000">
              <a:latin typeface="Helvetica Neue"/>
              <a:ea typeface="Helvetica Neue"/>
              <a:cs typeface="Helvetica Neue"/>
              <a:sym typeface="Helvetica Neue"/>
            </a:endParaRPr>
          </a:p>
          <a:p>
            <a:pPr indent="0" lvl="0" marL="0" rtl="0" algn="ctr">
              <a:spcBef>
                <a:spcPts val="0"/>
              </a:spcBef>
              <a:spcAft>
                <a:spcPts val="0"/>
              </a:spcAft>
              <a:buNone/>
            </a:pPr>
            <a:r>
              <a:rPr b="1" lang="en" sz="2000">
                <a:latin typeface="Helvetica Neue"/>
                <a:ea typeface="Helvetica Neue"/>
                <a:cs typeface="Helvetica Neue"/>
                <a:sym typeface="Helvetica Neue"/>
              </a:rPr>
              <a:t>different y-axes?</a:t>
            </a:r>
            <a:endParaRPr b="1" sz="2000">
              <a:latin typeface="Helvetica Neue"/>
              <a:ea typeface="Helvetica Neue"/>
              <a:cs typeface="Helvetica Neue"/>
              <a:sym typeface="Helvetica Neue"/>
            </a:endParaRPr>
          </a:p>
          <a:p>
            <a:pPr indent="0" lvl="0" marL="0" rtl="0" algn="l">
              <a:spcBef>
                <a:spcPts val="0"/>
              </a:spcBef>
              <a:spcAft>
                <a:spcPts val="0"/>
              </a:spcAft>
              <a:buNone/>
            </a:pPr>
            <a:r>
              <a:t/>
            </a:r>
            <a:endParaRPr sz="2000">
              <a:latin typeface="Helvetica Neue"/>
              <a:ea typeface="Helvetica Neue"/>
              <a:cs typeface="Helvetica Neue"/>
              <a:sym typeface="Helvetica Neue"/>
            </a:endParaRPr>
          </a:p>
          <a:p>
            <a:pPr indent="0" lvl="0" marL="0" rtl="0" algn="ctr">
              <a:spcBef>
                <a:spcPts val="0"/>
              </a:spcBef>
              <a:spcAft>
                <a:spcPts val="0"/>
              </a:spcAft>
              <a:buClr>
                <a:schemeClr val="dk2"/>
              </a:buClr>
              <a:buSzPts val="1100"/>
              <a:buFont typeface="Arial"/>
              <a:buNone/>
            </a:pPr>
            <a:r>
              <a:rPr lang="en" sz="1300">
                <a:solidFill>
                  <a:schemeClr val="dk2"/>
                </a:solidFill>
                <a:latin typeface="Helvetica Neue"/>
                <a:ea typeface="Helvetica Neue"/>
                <a:cs typeface="Helvetica Neue"/>
                <a:sym typeface="Helvetica Neue"/>
              </a:rPr>
              <a:t>(Feel free to discuss with your neighbor.)</a:t>
            </a:r>
            <a:endParaRPr b="1" sz="2000">
              <a:latin typeface="Helvetica Neue"/>
              <a:ea typeface="Helvetica Neue"/>
              <a:cs typeface="Helvetica Neue"/>
              <a:sym typeface="Helvetica Neue"/>
            </a:endParaRPr>
          </a:p>
        </p:txBody>
      </p:sp>
      <p:pic>
        <p:nvPicPr>
          <p:cNvPr id="604" name="Google Shape;604;p79"/>
          <p:cNvPicPr preferRelativeResize="0"/>
          <p:nvPr/>
        </p:nvPicPr>
        <p:blipFill>
          <a:blip r:embed="rId3">
            <a:alphaModFix/>
          </a:blip>
          <a:stretch>
            <a:fillRect/>
          </a:stretch>
        </p:blipFill>
        <p:spPr>
          <a:xfrm>
            <a:off x="54650" y="142650"/>
            <a:ext cx="3819776" cy="1743149"/>
          </a:xfrm>
          <a:prstGeom prst="rect">
            <a:avLst/>
          </a:prstGeom>
          <a:noFill/>
          <a:ln cap="flat" cmpd="sng" w="19050">
            <a:solidFill>
              <a:srgbClr val="000000"/>
            </a:solidFill>
            <a:prstDash val="solid"/>
            <a:round/>
            <a:headEnd len="sm" w="sm" type="none"/>
            <a:tailEnd len="sm" w="sm" type="none"/>
          </a:ln>
        </p:spPr>
      </p:pic>
      <p:cxnSp>
        <p:nvCxnSpPr>
          <p:cNvPr id="605" name="Google Shape;605;p79"/>
          <p:cNvCxnSpPr/>
          <p:nvPr/>
        </p:nvCxnSpPr>
        <p:spPr>
          <a:xfrm rot="10800000">
            <a:off x="3132825" y="1610075"/>
            <a:ext cx="763200" cy="481800"/>
          </a:xfrm>
          <a:prstGeom prst="straightConnector1">
            <a:avLst/>
          </a:prstGeom>
          <a:noFill/>
          <a:ln cap="flat" cmpd="sng" w="19050">
            <a:solidFill>
              <a:schemeClr val="dk2"/>
            </a:solidFill>
            <a:prstDash val="solid"/>
            <a:round/>
            <a:headEnd len="med" w="med" type="none"/>
            <a:tailEnd len="med" w="med" type="triangle"/>
          </a:ln>
        </p:spPr>
      </p:cxnSp>
      <p:cxnSp>
        <p:nvCxnSpPr>
          <p:cNvPr id="606" name="Google Shape;606;p79"/>
          <p:cNvCxnSpPr/>
          <p:nvPr/>
        </p:nvCxnSpPr>
        <p:spPr>
          <a:xfrm rot="10800000">
            <a:off x="2001850" y="1678275"/>
            <a:ext cx="1917000" cy="582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612" name="Google Shape;612;p8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13" name="Google Shape;613;p80"/>
          <p:cNvPicPr preferRelativeResize="0"/>
          <p:nvPr/>
        </p:nvPicPr>
        <p:blipFill>
          <a:blip r:embed="rId3">
            <a:alphaModFix/>
          </a:blip>
          <a:stretch>
            <a:fillRect/>
          </a:stretch>
        </p:blipFill>
        <p:spPr>
          <a:xfrm>
            <a:off x="881600" y="609350"/>
            <a:ext cx="7374373" cy="4203226"/>
          </a:xfrm>
          <a:prstGeom prst="rect">
            <a:avLst/>
          </a:prstGeom>
          <a:noFill/>
          <a:ln>
            <a:noFill/>
          </a:ln>
        </p:spPr>
      </p:pic>
      <p:sp>
        <p:nvSpPr>
          <p:cNvPr id="614" name="Google Shape;614;p80"/>
          <p:cNvSpPr/>
          <p:nvPr/>
        </p:nvSpPr>
        <p:spPr>
          <a:xfrm>
            <a:off x="1073950" y="419625"/>
            <a:ext cx="503350" cy="3995065"/>
          </a:xfrm>
          <a:custGeom>
            <a:rect b="b" l="l" r="r" t="t"/>
            <a:pathLst>
              <a:path extrusionOk="0" h="102602" w="20134">
                <a:moveTo>
                  <a:pt x="12034" y="0"/>
                </a:moveTo>
                <a:cubicBezTo>
                  <a:pt x="17637" y="22390"/>
                  <a:pt x="22295" y="46038"/>
                  <a:pt x="19028" y="68886"/>
                </a:cubicBezTo>
                <a:cubicBezTo>
                  <a:pt x="17325" y="80799"/>
                  <a:pt x="17610" y="104435"/>
                  <a:pt x="5740" y="102455"/>
                </a:cubicBezTo>
                <a:cubicBezTo>
                  <a:pt x="1885" y="101812"/>
                  <a:pt x="2674" y="95149"/>
                  <a:pt x="2243" y="91265"/>
                </a:cubicBezTo>
                <a:cubicBezTo>
                  <a:pt x="764" y="77930"/>
                  <a:pt x="-721" y="64414"/>
                  <a:pt x="495" y="51053"/>
                </a:cubicBezTo>
                <a:cubicBezTo>
                  <a:pt x="2010" y="34408"/>
                  <a:pt x="-5379" y="2098"/>
                  <a:pt x="11335" y="2098"/>
                </a:cubicBezTo>
              </a:path>
            </a:pathLst>
          </a:custGeom>
          <a:noFill/>
          <a:ln cap="flat" cmpd="sng" w="38100">
            <a:solidFill>
              <a:srgbClr val="FF0000"/>
            </a:solidFill>
            <a:prstDash val="solid"/>
            <a:round/>
            <a:headEnd len="med" w="med" type="none"/>
            <a:tailEnd len="med" w="med" type="none"/>
          </a:ln>
        </p:spPr>
      </p:sp>
      <p:sp>
        <p:nvSpPr>
          <p:cNvPr id="615" name="Google Shape;615;p80"/>
          <p:cNvSpPr txBox="1"/>
          <p:nvPr>
            <p:ph type="title"/>
          </p:nvPr>
        </p:nvSpPr>
        <p:spPr>
          <a:xfrm>
            <a:off x="1314224" y="275750"/>
            <a:ext cx="2002200" cy="333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2400">
                <a:solidFill>
                  <a:srgbClr val="FF0000"/>
                </a:solidFill>
              </a:rPr>
              <a:t>logarithmic!</a:t>
            </a:r>
            <a:endParaRPr i="0" sz="2400" u="none" cap="none" strike="noStrike">
              <a:solidFill>
                <a:srgbClr val="FF0000"/>
              </a:solidFill>
            </a:endParaRPr>
          </a:p>
        </p:txBody>
      </p:sp>
      <p:grpSp>
        <p:nvGrpSpPr>
          <p:cNvPr id="616" name="Google Shape;616;p80"/>
          <p:cNvGrpSpPr/>
          <p:nvPr/>
        </p:nvGrpSpPr>
        <p:grpSpPr>
          <a:xfrm>
            <a:off x="2467775" y="34366"/>
            <a:ext cx="3459500" cy="1415959"/>
            <a:chOff x="2467775" y="34366"/>
            <a:chExt cx="3459500" cy="1415959"/>
          </a:xfrm>
        </p:grpSpPr>
        <p:cxnSp>
          <p:nvCxnSpPr>
            <p:cNvPr id="617" name="Google Shape;617;p80"/>
            <p:cNvCxnSpPr/>
            <p:nvPr/>
          </p:nvCxnSpPr>
          <p:spPr>
            <a:xfrm flipH="1">
              <a:off x="2467775" y="827350"/>
              <a:ext cx="1374000" cy="3597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80"/>
            <p:cNvCxnSpPr/>
            <p:nvPr/>
          </p:nvCxnSpPr>
          <p:spPr>
            <a:xfrm flipH="1">
              <a:off x="3661750" y="992825"/>
              <a:ext cx="223200" cy="222900"/>
            </a:xfrm>
            <a:prstGeom prst="straightConnector1">
              <a:avLst/>
            </a:prstGeom>
            <a:noFill/>
            <a:ln cap="flat" cmpd="sng" w="9525">
              <a:solidFill>
                <a:schemeClr val="dk2"/>
              </a:solidFill>
              <a:prstDash val="solid"/>
              <a:round/>
              <a:headEnd len="med" w="med" type="none"/>
              <a:tailEnd len="med" w="med" type="triangle"/>
            </a:ln>
          </p:spPr>
        </p:cxnSp>
        <p:cxnSp>
          <p:nvCxnSpPr>
            <p:cNvPr id="619" name="Google Shape;619;p80"/>
            <p:cNvCxnSpPr/>
            <p:nvPr/>
          </p:nvCxnSpPr>
          <p:spPr>
            <a:xfrm>
              <a:off x="4654725" y="920875"/>
              <a:ext cx="129600" cy="4533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80"/>
            <p:cNvCxnSpPr/>
            <p:nvPr/>
          </p:nvCxnSpPr>
          <p:spPr>
            <a:xfrm>
              <a:off x="5503675" y="978425"/>
              <a:ext cx="423600" cy="471900"/>
            </a:xfrm>
            <a:prstGeom prst="straightConnector1">
              <a:avLst/>
            </a:prstGeom>
            <a:noFill/>
            <a:ln cap="flat" cmpd="sng" w="9525">
              <a:solidFill>
                <a:schemeClr val="dk2"/>
              </a:solidFill>
              <a:prstDash val="solid"/>
              <a:round/>
              <a:headEnd len="med" w="med" type="none"/>
              <a:tailEnd len="med" w="med" type="triangle"/>
            </a:ln>
          </p:spPr>
        </p:cxnSp>
        <p:pic>
          <p:nvPicPr>
            <p:cNvPr id="621" name="Google Shape;621;p80"/>
            <p:cNvPicPr preferRelativeResize="0"/>
            <p:nvPr/>
          </p:nvPicPr>
          <p:blipFill>
            <a:blip r:embed="rId4">
              <a:alphaModFix/>
            </a:blip>
            <a:stretch>
              <a:fillRect/>
            </a:stretch>
          </p:blipFill>
          <p:spPr>
            <a:xfrm>
              <a:off x="3845650" y="34366"/>
              <a:ext cx="1801900" cy="1200375"/>
            </a:xfrm>
            <a:prstGeom prst="rect">
              <a:avLst/>
            </a:prstGeom>
            <a:noFill/>
            <a:ln>
              <a:noFill/>
            </a:ln>
          </p:spPr>
        </p:pic>
      </p:grpSp>
      <p:grpSp>
        <p:nvGrpSpPr>
          <p:cNvPr id="622" name="Google Shape;622;p80"/>
          <p:cNvGrpSpPr/>
          <p:nvPr/>
        </p:nvGrpSpPr>
        <p:grpSpPr>
          <a:xfrm>
            <a:off x="3153575" y="2131918"/>
            <a:ext cx="3459450" cy="1070907"/>
            <a:chOff x="3153575" y="2131918"/>
            <a:chExt cx="3459450" cy="1070907"/>
          </a:xfrm>
        </p:grpSpPr>
        <p:cxnSp>
          <p:nvCxnSpPr>
            <p:cNvPr id="623" name="Google Shape;623;p80"/>
            <p:cNvCxnSpPr/>
            <p:nvPr/>
          </p:nvCxnSpPr>
          <p:spPr>
            <a:xfrm>
              <a:off x="5340525" y="2673475"/>
              <a:ext cx="129600" cy="453300"/>
            </a:xfrm>
            <a:prstGeom prst="straightConnector1">
              <a:avLst/>
            </a:prstGeom>
            <a:noFill/>
            <a:ln cap="flat" cmpd="sng" w="9525">
              <a:solidFill>
                <a:schemeClr val="dk2"/>
              </a:solidFill>
              <a:prstDash val="solid"/>
              <a:round/>
              <a:headEnd len="med" w="med" type="none"/>
              <a:tailEnd len="med" w="med" type="triangle"/>
            </a:ln>
          </p:spPr>
        </p:cxnSp>
        <p:cxnSp>
          <p:nvCxnSpPr>
            <p:cNvPr id="624" name="Google Shape;624;p80"/>
            <p:cNvCxnSpPr/>
            <p:nvPr/>
          </p:nvCxnSpPr>
          <p:spPr>
            <a:xfrm flipH="1">
              <a:off x="3153575" y="2579950"/>
              <a:ext cx="1374000" cy="359700"/>
            </a:xfrm>
            <a:prstGeom prst="straightConnector1">
              <a:avLst/>
            </a:prstGeom>
            <a:noFill/>
            <a:ln cap="flat" cmpd="sng" w="9525">
              <a:solidFill>
                <a:schemeClr val="dk2"/>
              </a:solidFill>
              <a:prstDash val="solid"/>
              <a:round/>
              <a:headEnd len="med" w="med" type="none"/>
              <a:tailEnd len="med" w="med" type="triangle"/>
            </a:ln>
          </p:spPr>
        </p:cxnSp>
        <p:cxnSp>
          <p:nvCxnSpPr>
            <p:cNvPr id="625" name="Google Shape;625;p80"/>
            <p:cNvCxnSpPr/>
            <p:nvPr/>
          </p:nvCxnSpPr>
          <p:spPr>
            <a:xfrm flipH="1">
              <a:off x="4347550" y="2745425"/>
              <a:ext cx="223200" cy="222900"/>
            </a:xfrm>
            <a:prstGeom prst="straightConnector1">
              <a:avLst/>
            </a:prstGeom>
            <a:noFill/>
            <a:ln cap="flat" cmpd="sng" w="9525">
              <a:solidFill>
                <a:schemeClr val="dk2"/>
              </a:solidFill>
              <a:prstDash val="solid"/>
              <a:round/>
              <a:headEnd len="med" w="med" type="none"/>
              <a:tailEnd len="med" w="med" type="triangle"/>
            </a:ln>
          </p:spPr>
        </p:cxnSp>
        <p:cxnSp>
          <p:nvCxnSpPr>
            <p:cNvPr id="626" name="Google Shape;626;p80"/>
            <p:cNvCxnSpPr/>
            <p:nvPr/>
          </p:nvCxnSpPr>
          <p:spPr>
            <a:xfrm>
              <a:off x="5949725" y="2640325"/>
              <a:ext cx="663300" cy="562500"/>
            </a:xfrm>
            <a:prstGeom prst="straightConnector1">
              <a:avLst/>
            </a:prstGeom>
            <a:noFill/>
            <a:ln cap="flat" cmpd="sng" w="9525">
              <a:solidFill>
                <a:schemeClr val="dk2"/>
              </a:solidFill>
              <a:prstDash val="solid"/>
              <a:round/>
              <a:headEnd len="med" w="med" type="none"/>
              <a:tailEnd len="med" w="med" type="triangle"/>
            </a:ln>
          </p:spPr>
        </p:cxnSp>
        <p:pic>
          <p:nvPicPr>
            <p:cNvPr id="627" name="Google Shape;627;p80"/>
            <p:cNvPicPr preferRelativeResize="0"/>
            <p:nvPr/>
          </p:nvPicPr>
          <p:blipFill>
            <a:blip r:embed="rId5">
              <a:alphaModFix/>
            </a:blip>
            <a:stretch>
              <a:fillRect/>
            </a:stretch>
          </p:blipFill>
          <p:spPr>
            <a:xfrm>
              <a:off x="4525224" y="2131918"/>
              <a:ext cx="1563826" cy="879657"/>
            </a:xfrm>
            <a:prstGeom prst="rect">
              <a:avLst/>
            </a:prstGeom>
            <a:noFill/>
            <a:ln>
              <a:noFill/>
            </a:ln>
          </p:spPr>
        </p:pic>
      </p:grpSp>
      <p:sp>
        <p:nvSpPr>
          <p:cNvPr id="628" name="Google Shape;628;p80"/>
          <p:cNvSpPr/>
          <p:nvPr/>
        </p:nvSpPr>
        <p:spPr>
          <a:xfrm>
            <a:off x="1507250" y="232950"/>
            <a:ext cx="1667100" cy="42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634" name="Google Shape;634;p8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35" name="Google Shape;635;p81"/>
          <p:cNvSpPr txBox="1"/>
          <p:nvPr>
            <p:ph type="title"/>
          </p:nvPr>
        </p:nvSpPr>
        <p:spPr>
          <a:xfrm>
            <a:off x="638150" y="739375"/>
            <a:ext cx="78852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2500">
                <a:solidFill>
                  <a:srgbClr val="999999"/>
                </a:solidFill>
              </a:rPr>
              <a:t>W</a:t>
            </a:r>
            <a:r>
              <a:rPr lang="en" sz="2500">
                <a:solidFill>
                  <a:srgbClr val="999999"/>
                </a:solidFill>
              </a:rPr>
              <a:t>hich beer is more popular, </a:t>
            </a:r>
            <a:r>
              <a:rPr lang="en" sz="2500"/>
              <a:t>Guinness</a:t>
            </a:r>
            <a:r>
              <a:rPr lang="en" sz="2500">
                <a:solidFill>
                  <a:srgbClr val="999999"/>
                </a:solidFill>
              </a:rPr>
              <a:t> or </a:t>
            </a:r>
            <a:r>
              <a:rPr lang="en" sz="2500">
                <a:solidFill>
                  <a:srgbClr val="FF0000"/>
                </a:solidFill>
              </a:rPr>
              <a:t>Paulaner</a:t>
            </a:r>
            <a:r>
              <a:rPr lang="en" sz="2500">
                <a:solidFill>
                  <a:srgbClr val="999999"/>
                </a:solidFill>
              </a:rPr>
              <a:t>?</a:t>
            </a:r>
            <a:endParaRPr sz="2500">
              <a:solidFill>
                <a:srgbClr val="999999"/>
              </a:solidFill>
            </a:endParaRPr>
          </a:p>
        </p:txBody>
      </p:sp>
      <p:pic>
        <p:nvPicPr>
          <p:cNvPr id="636" name="Google Shape;636;p81"/>
          <p:cNvPicPr preferRelativeResize="0"/>
          <p:nvPr/>
        </p:nvPicPr>
        <p:blipFill>
          <a:blip r:embed="rId3">
            <a:alphaModFix/>
          </a:blip>
          <a:stretch>
            <a:fillRect/>
          </a:stretch>
        </p:blipFill>
        <p:spPr>
          <a:xfrm>
            <a:off x="141649" y="2062100"/>
            <a:ext cx="2877251" cy="2451576"/>
          </a:xfrm>
          <a:prstGeom prst="rect">
            <a:avLst/>
          </a:prstGeom>
          <a:noFill/>
          <a:ln>
            <a:noFill/>
          </a:ln>
        </p:spPr>
      </p:pic>
      <p:pic>
        <p:nvPicPr>
          <p:cNvPr id="637" name="Google Shape;637;p81"/>
          <p:cNvPicPr preferRelativeResize="0"/>
          <p:nvPr/>
        </p:nvPicPr>
        <p:blipFill rotWithShape="1">
          <a:blip r:embed="rId4">
            <a:alphaModFix/>
          </a:blip>
          <a:srcRect b="475" l="0" r="0" t="475"/>
          <a:stretch/>
        </p:blipFill>
        <p:spPr>
          <a:xfrm>
            <a:off x="3229502" y="2062101"/>
            <a:ext cx="2877249" cy="2451574"/>
          </a:xfrm>
          <a:prstGeom prst="rect">
            <a:avLst/>
          </a:prstGeom>
          <a:noFill/>
          <a:ln>
            <a:noFill/>
          </a:ln>
        </p:spPr>
      </p:pic>
      <p:pic>
        <p:nvPicPr>
          <p:cNvPr id="638" name="Google Shape;638;p81"/>
          <p:cNvPicPr preferRelativeResize="0"/>
          <p:nvPr/>
        </p:nvPicPr>
        <p:blipFill>
          <a:blip r:embed="rId5">
            <a:alphaModFix/>
          </a:blip>
          <a:stretch>
            <a:fillRect/>
          </a:stretch>
        </p:blipFill>
        <p:spPr>
          <a:xfrm>
            <a:off x="6195148" y="2051762"/>
            <a:ext cx="2877249" cy="2467674"/>
          </a:xfrm>
          <a:prstGeom prst="rect">
            <a:avLst/>
          </a:prstGeom>
          <a:noFill/>
          <a:ln>
            <a:noFill/>
          </a:ln>
        </p:spPr>
      </p:pic>
      <p:sp>
        <p:nvSpPr>
          <p:cNvPr id="639" name="Google Shape;639;p8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Show data uncertainty!</a:t>
            </a:r>
            <a:endParaRPr b="0" i="0" sz="3500" u="none" cap="none" strike="noStrike">
              <a:latin typeface="Calibri"/>
              <a:ea typeface="Calibri"/>
              <a:cs typeface="Calibri"/>
              <a:sym typeface="Calibri"/>
            </a:endParaRPr>
          </a:p>
        </p:txBody>
      </p:sp>
      <p:cxnSp>
        <p:nvCxnSpPr>
          <p:cNvPr id="640" name="Google Shape;640;p81"/>
          <p:cNvCxnSpPr/>
          <p:nvPr/>
        </p:nvCxnSpPr>
        <p:spPr>
          <a:xfrm flipH="1">
            <a:off x="6010575" y="1792950"/>
            <a:ext cx="2023500" cy="725700"/>
          </a:xfrm>
          <a:prstGeom prst="straightConnector1">
            <a:avLst/>
          </a:prstGeom>
          <a:noFill/>
          <a:ln cap="flat" cmpd="sng" w="9525">
            <a:solidFill>
              <a:srgbClr val="000000"/>
            </a:solidFill>
            <a:prstDash val="solid"/>
            <a:round/>
            <a:headEnd len="med" w="med" type="none"/>
            <a:tailEnd len="med" w="med" type="triangle"/>
          </a:ln>
        </p:spPr>
      </p:cxnSp>
      <p:sp>
        <p:nvSpPr>
          <p:cNvPr id="641" name="Google Shape;641;p81"/>
          <p:cNvSpPr txBox="1"/>
          <p:nvPr>
            <p:ph type="title"/>
          </p:nvPr>
        </p:nvSpPr>
        <p:spPr>
          <a:xfrm>
            <a:off x="7730216" y="1485938"/>
            <a:ext cx="1254900" cy="333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1500"/>
              <a:t>“error bars”</a:t>
            </a:r>
            <a:endParaRPr i="0" sz="1500" u="none" cap="none" strike="noStrik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Consider using small multiples</a:t>
            </a:r>
            <a:r>
              <a:rPr lang="en" sz="3500"/>
              <a:t>!</a:t>
            </a:r>
            <a:endParaRPr b="0" i="0" sz="3500" u="none" cap="none" strike="noStrike">
              <a:latin typeface="Calibri"/>
              <a:ea typeface="Calibri"/>
              <a:cs typeface="Calibri"/>
              <a:sym typeface="Calibri"/>
            </a:endParaRPr>
          </a:p>
        </p:txBody>
      </p:sp>
      <p:pic>
        <p:nvPicPr>
          <p:cNvPr id="647" name="Google Shape;647;p82"/>
          <p:cNvPicPr preferRelativeResize="0"/>
          <p:nvPr/>
        </p:nvPicPr>
        <p:blipFill>
          <a:blip r:embed="rId3">
            <a:alphaModFix/>
          </a:blip>
          <a:stretch>
            <a:fillRect/>
          </a:stretch>
        </p:blipFill>
        <p:spPr>
          <a:xfrm>
            <a:off x="152400" y="1063378"/>
            <a:ext cx="8839200" cy="2889869"/>
          </a:xfrm>
          <a:prstGeom prst="rect">
            <a:avLst/>
          </a:prstGeom>
          <a:noFill/>
          <a:ln>
            <a:noFill/>
          </a:ln>
        </p:spPr>
      </p:pic>
      <p:sp>
        <p:nvSpPr>
          <p:cNvPr id="648" name="Google Shape;648;p82"/>
          <p:cNvSpPr txBox="1"/>
          <p:nvPr>
            <p:ph type="title"/>
          </p:nvPr>
        </p:nvSpPr>
        <p:spPr>
          <a:xfrm>
            <a:off x="457200" y="40921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solidFill>
                  <a:srgbClr val="00FF00"/>
                </a:solidFill>
              </a:rPr>
              <a:t>Use colors consistently</a:t>
            </a:r>
            <a:r>
              <a:rPr lang="en" sz="3500">
                <a:solidFill>
                  <a:srgbClr val="00FF00"/>
                </a:solidFill>
              </a:rPr>
              <a:t>!</a:t>
            </a:r>
            <a:endParaRPr b="0" i="0" sz="3500" u="none" cap="none" strike="noStrike">
              <a:solidFill>
                <a:srgbClr val="00FF00"/>
              </a:solidFill>
              <a:latin typeface="Calibri"/>
              <a:ea typeface="Calibri"/>
              <a:cs typeface="Calibri"/>
              <a:sym typeface="Calibri"/>
            </a:endParaRPr>
          </a:p>
        </p:txBody>
      </p:sp>
      <p:grpSp>
        <p:nvGrpSpPr>
          <p:cNvPr id="649" name="Google Shape;649;p82"/>
          <p:cNvGrpSpPr/>
          <p:nvPr/>
        </p:nvGrpSpPr>
        <p:grpSpPr>
          <a:xfrm>
            <a:off x="110905" y="2780468"/>
            <a:ext cx="6099562" cy="944400"/>
            <a:chOff x="110905" y="2780468"/>
            <a:chExt cx="6099562" cy="944400"/>
          </a:xfrm>
        </p:grpSpPr>
        <p:sp>
          <p:nvSpPr>
            <p:cNvPr id="650" name="Google Shape;650;p82"/>
            <p:cNvSpPr/>
            <p:nvPr/>
          </p:nvSpPr>
          <p:spPr>
            <a:xfrm>
              <a:off x="110905" y="2780468"/>
              <a:ext cx="1612300" cy="944400"/>
            </a:xfrm>
            <a:custGeom>
              <a:rect b="b" l="l" r="r" t="t"/>
              <a:pathLst>
                <a:path extrusionOk="0" h="37776" w="64492">
                  <a:moveTo>
                    <a:pt x="55670" y="5920"/>
                  </a:moveTo>
                  <a:cubicBezTo>
                    <a:pt x="38717" y="258"/>
                    <a:pt x="16350" y="-4125"/>
                    <a:pt x="2053" y="6603"/>
                  </a:cubicBezTo>
                  <a:cubicBezTo>
                    <a:pt x="-1418" y="9207"/>
                    <a:pt x="548" y="15267"/>
                    <a:pt x="1028" y="19580"/>
                  </a:cubicBezTo>
                  <a:cubicBezTo>
                    <a:pt x="2810" y="35590"/>
                    <a:pt x="30217" y="39642"/>
                    <a:pt x="46108" y="36997"/>
                  </a:cubicBezTo>
                  <a:cubicBezTo>
                    <a:pt x="53119" y="35830"/>
                    <a:pt x="63041" y="32739"/>
                    <a:pt x="64208" y="25728"/>
                  </a:cubicBezTo>
                  <a:cubicBezTo>
                    <a:pt x="65345" y="18897"/>
                    <a:pt x="60841" y="10379"/>
                    <a:pt x="54646" y="7286"/>
                  </a:cubicBezTo>
                </a:path>
              </a:pathLst>
            </a:custGeom>
            <a:noFill/>
            <a:ln cap="flat" cmpd="sng" w="38100">
              <a:solidFill>
                <a:srgbClr val="00FF00"/>
              </a:solidFill>
              <a:prstDash val="solid"/>
              <a:round/>
              <a:headEnd len="med" w="med" type="none"/>
              <a:tailEnd len="med" w="med" type="none"/>
            </a:ln>
          </p:spPr>
        </p:sp>
        <p:sp>
          <p:nvSpPr>
            <p:cNvPr id="651" name="Google Shape;651;p82"/>
            <p:cNvSpPr/>
            <p:nvPr/>
          </p:nvSpPr>
          <p:spPr>
            <a:xfrm>
              <a:off x="4598167" y="2780468"/>
              <a:ext cx="1612300" cy="944400"/>
            </a:xfrm>
            <a:custGeom>
              <a:rect b="b" l="l" r="r" t="t"/>
              <a:pathLst>
                <a:path extrusionOk="0" h="37776" w="64492">
                  <a:moveTo>
                    <a:pt x="55670" y="5920"/>
                  </a:moveTo>
                  <a:cubicBezTo>
                    <a:pt x="38717" y="258"/>
                    <a:pt x="16350" y="-4125"/>
                    <a:pt x="2053" y="6603"/>
                  </a:cubicBezTo>
                  <a:cubicBezTo>
                    <a:pt x="-1418" y="9207"/>
                    <a:pt x="548" y="15267"/>
                    <a:pt x="1028" y="19580"/>
                  </a:cubicBezTo>
                  <a:cubicBezTo>
                    <a:pt x="2810" y="35590"/>
                    <a:pt x="30217" y="39642"/>
                    <a:pt x="46108" y="36997"/>
                  </a:cubicBezTo>
                  <a:cubicBezTo>
                    <a:pt x="53119" y="35830"/>
                    <a:pt x="63041" y="32739"/>
                    <a:pt x="64208" y="25728"/>
                  </a:cubicBezTo>
                  <a:cubicBezTo>
                    <a:pt x="65345" y="18897"/>
                    <a:pt x="60841" y="10379"/>
                    <a:pt x="54646" y="7286"/>
                  </a:cubicBezTo>
                </a:path>
              </a:pathLst>
            </a:custGeom>
            <a:noFill/>
            <a:ln cap="flat" cmpd="sng" w="38100">
              <a:solidFill>
                <a:srgbClr val="00FF00"/>
              </a:solidFill>
              <a:prstDash val="solid"/>
              <a:round/>
              <a:headEnd len="med" w="med" type="none"/>
              <a:tailEnd len="med" w="med" type="none"/>
            </a:ln>
          </p:spPr>
        </p:sp>
      </p:grpSp>
      <p:sp>
        <p:nvSpPr>
          <p:cNvPr id="652" name="Google Shape;652;p82"/>
          <p:cNvSpPr txBox="1"/>
          <p:nvPr/>
        </p:nvSpPr>
        <p:spPr>
          <a:xfrm>
            <a:off x="8389400" y="4660900"/>
            <a:ext cx="6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t>
            </a:r>
            <a:r>
              <a:rPr lang="en" u="sng">
                <a:solidFill>
                  <a:schemeClr val="hlink"/>
                </a:solidFill>
                <a:latin typeface="Lato"/>
                <a:ea typeface="Lato"/>
                <a:cs typeface="Lato"/>
                <a:sym typeface="Lato"/>
                <a:hlinkClick r:id="rId4"/>
              </a:rPr>
              <a:t>link</a:t>
            </a:r>
            <a:r>
              <a:rPr lang="en">
                <a:latin typeface="Lato"/>
                <a:ea typeface="Lato"/>
                <a:cs typeface="Lato"/>
                <a:sym typeface="Lato"/>
              </a:rPr>
              <a:t>]</a:t>
            </a:r>
            <a:endParaRPr>
              <a:latin typeface="Lato"/>
              <a:ea typeface="Lato"/>
              <a:cs typeface="Lato"/>
              <a:sym typeface="Lato"/>
            </a:endParaRPr>
          </a:p>
        </p:txBody>
      </p:sp>
      <p:sp>
        <p:nvSpPr>
          <p:cNvPr id="653" name="Google Shape;653;p82"/>
          <p:cNvSpPr txBox="1"/>
          <p:nvPr/>
        </p:nvSpPr>
        <p:spPr>
          <a:xfrm rot="-5400000">
            <a:off x="-649825" y="2208733"/>
            <a:ext cx="1524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Helvetica Neue"/>
                <a:ea typeface="Helvetica Neue"/>
                <a:cs typeface="Helvetica Neue"/>
                <a:sym typeface="Helvetica Neue"/>
              </a:rPr>
              <a:t>Media attention</a:t>
            </a:r>
            <a:endParaRPr sz="9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7"/>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Give us feedback on this lecture here: </a:t>
            </a:r>
            <a:r>
              <a:rPr lang="en" sz="2400" u="sng">
                <a:solidFill>
                  <a:schemeClr val="hlink"/>
                </a:solidFill>
                <a:latin typeface="Helvetica Neue"/>
                <a:ea typeface="Helvetica Neue"/>
                <a:cs typeface="Helvetica Neue"/>
                <a:sym typeface="Helvetica Neue"/>
                <a:hlinkClick r:id="rId3"/>
              </a:rPr>
              <a:t>https://go.epfl.ch/ada2023-lec3-feedback</a:t>
            </a:r>
            <a:r>
              <a:rPr lang="en" sz="2400">
                <a:latin typeface="Helvetica Neue"/>
                <a:ea typeface="Helvetica Neue"/>
                <a:cs typeface="Helvetica Neue"/>
                <a:sym typeface="Helvetica Neue"/>
              </a:rPr>
              <a:t> </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u="sng">
                <a:solidFill>
                  <a:schemeClr val="hlink"/>
                </a:solidFill>
                <a:latin typeface="Helvetica Neue"/>
                <a:ea typeface="Helvetica Neue"/>
                <a:cs typeface="Helvetica Neue"/>
                <a:sym typeface="Helvetica Neue"/>
                <a:hlinkClick r:id="rId4"/>
              </a:rPr>
              <a:t>What’s your favorite color, baby?</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249" name="Google Shape;249;p4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Feedback</a:t>
            </a:r>
            <a:endParaRPr>
              <a:latin typeface="Helvetica Neue"/>
              <a:ea typeface="Helvetica Neue"/>
              <a:cs typeface="Helvetica Neue"/>
              <a:sym typeface="Helvetica Neue"/>
            </a:endParaRPr>
          </a:p>
        </p:txBody>
      </p:sp>
      <p:sp>
        <p:nvSpPr>
          <p:cNvPr id="250" name="Google Shape;250;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3"/>
          <p:cNvSpPr txBox="1"/>
          <p:nvPr>
            <p:ph idx="12" type="sldNum"/>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59" name="Google Shape;659;p83"/>
          <p:cNvSpPr txBox="1"/>
          <p:nvPr>
            <p:ph type="title"/>
          </p:nvPr>
        </p:nvSpPr>
        <p:spPr>
          <a:xfrm>
            <a:off x="457200" y="59925"/>
            <a:ext cx="8229600" cy="79899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3500" u="none" cap="none" strike="noStrike">
                <a:latin typeface="Calibri"/>
                <a:ea typeface="Calibri"/>
                <a:cs typeface="Calibri"/>
                <a:sym typeface="Calibri"/>
              </a:rPr>
              <a:t>Use </a:t>
            </a:r>
            <a:r>
              <a:rPr lang="en" sz="3500"/>
              <a:t>c</a:t>
            </a:r>
            <a:r>
              <a:rPr b="0" i="0" lang="en" sz="3500" u="none" cap="none" strike="noStrike">
                <a:latin typeface="Calibri"/>
                <a:ea typeface="Calibri"/>
                <a:cs typeface="Calibri"/>
                <a:sym typeface="Calibri"/>
              </a:rPr>
              <a:t>olors </a:t>
            </a:r>
            <a:r>
              <a:rPr b="0" i="0" lang="en" sz="3500" u="none" cap="none" strike="noStrike">
                <a:latin typeface="Calibri"/>
                <a:ea typeface="Calibri"/>
                <a:cs typeface="Calibri"/>
                <a:sym typeface="Calibri"/>
              </a:rPr>
              <a:t>wisely</a:t>
            </a:r>
            <a:r>
              <a:rPr b="0" i="0" lang="en" sz="3500" u="none" cap="none" strike="noStrike">
                <a:latin typeface="Calibri"/>
                <a:ea typeface="Calibri"/>
                <a:cs typeface="Calibri"/>
                <a:sym typeface="Calibri"/>
              </a:rPr>
              <a:t>!</a:t>
            </a:r>
            <a:endParaRPr b="0" i="0" sz="3500" u="none" cap="none" strike="noStrike">
              <a:latin typeface="Calibri"/>
              <a:ea typeface="Calibri"/>
              <a:cs typeface="Calibri"/>
              <a:sym typeface="Calibri"/>
            </a:endParaRPr>
          </a:p>
        </p:txBody>
      </p:sp>
      <p:sp>
        <p:nvSpPr>
          <p:cNvPr id="660" name="Google Shape;660;p83"/>
          <p:cNvSpPr txBox="1"/>
          <p:nvPr>
            <p:ph idx="1" type="body"/>
          </p:nvPr>
        </p:nvSpPr>
        <p:spPr>
          <a:xfrm>
            <a:off x="457200" y="918840"/>
            <a:ext cx="8229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 sz="2590" u="none" cap="none" strike="noStrike">
                <a:latin typeface="Calibri"/>
                <a:ea typeface="Calibri"/>
                <a:cs typeface="Calibri"/>
                <a:sym typeface="Calibri"/>
              </a:rPr>
              <a:t>Choose colors based on the information you want to convey</a:t>
            </a:r>
            <a:endParaRPr b="0" i="0" sz="2220" u="none" cap="none" strike="noStrike">
              <a:latin typeface="Calibri"/>
              <a:ea typeface="Calibri"/>
              <a:cs typeface="Calibri"/>
              <a:sym typeface="Calibri"/>
            </a:endParaRPr>
          </a:p>
        </p:txBody>
      </p:sp>
      <p:pic>
        <p:nvPicPr>
          <p:cNvPr id="661" name="Google Shape;661;p83"/>
          <p:cNvPicPr preferRelativeResize="0"/>
          <p:nvPr/>
        </p:nvPicPr>
        <p:blipFill rotWithShape="1">
          <a:blip r:embed="rId3">
            <a:alphaModFix/>
          </a:blip>
          <a:srcRect b="0" l="0" r="0" t="0"/>
          <a:stretch/>
        </p:blipFill>
        <p:spPr>
          <a:xfrm>
            <a:off x="405039" y="1502569"/>
            <a:ext cx="8051100" cy="1064400"/>
          </a:xfrm>
          <a:prstGeom prst="rect">
            <a:avLst/>
          </a:prstGeom>
          <a:noFill/>
          <a:ln>
            <a:noFill/>
          </a:ln>
        </p:spPr>
      </p:pic>
      <p:pic>
        <p:nvPicPr>
          <p:cNvPr id="662" name="Google Shape;662;p83"/>
          <p:cNvPicPr preferRelativeResize="0"/>
          <p:nvPr/>
        </p:nvPicPr>
        <p:blipFill rotWithShape="1">
          <a:blip r:embed="rId4">
            <a:alphaModFix/>
          </a:blip>
          <a:srcRect b="0" l="0" r="0" t="0"/>
          <a:stretch/>
        </p:blipFill>
        <p:spPr>
          <a:xfrm>
            <a:off x="407194" y="2628446"/>
            <a:ext cx="8329500" cy="1193100"/>
          </a:xfrm>
          <a:prstGeom prst="rect">
            <a:avLst/>
          </a:prstGeom>
          <a:noFill/>
          <a:ln>
            <a:noFill/>
          </a:ln>
        </p:spPr>
      </p:pic>
      <p:pic>
        <p:nvPicPr>
          <p:cNvPr id="663" name="Google Shape;663;p83"/>
          <p:cNvPicPr preferRelativeResize="0"/>
          <p:nvPr/>
        </p:nvPicPr>
        <p:blipFill rotWithShape="1">
          <a:blip r:embed="rId5">
            <a:alphaModFix/>
          </a:blip>
          <a:srcRect b="0" l="0" r="0" t="0"/>
          <a:stretch/>
        </p:blipFill>
        <p:spPr>
          <a:xfrm>
            <a:off x="428625" y="3874294"/>
            <a:ext cx="8286600" cy="89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4"/>
          <p:cNvSpPr txBox="1"/>
          <p:nvPr>
            <p:ph idx="12" type="sldNum"/>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669" name="Google Shape;669;p84"/>
          <p:cNvPicPr preferRelativeResize="0"/>
          <p:nvPr/>
        </p:nvPicPr>
        <p:blipFill>
          <a:blip r:embed="rId3">
            <a:alphaModFix/>
          </a:blip>
          <a:stretch>
            <a:fillRect/>
          </a:stretch>
        </p:blipFill>
        <p:spPr>
          <a:xfrm>
            <a:off x="562983" y="0"/>
            <a:ext cx="8018035" cy="5143500"/>
          </a:xfrm>
          <a:prstGeom prst="rect">
            <a:avLst/>
          </a:prstGeom>
          <a:noFill/>
          <a:ln>
            <a:noFill/>
          </a:ln>
        </p:spPr>
      </p:pic>
      <p:sp>
        <p:nvSpPr>
          <p:cNvPr id="670" name="Google Shape;670;p84"/>
          <p:cNvSpPr/>
          <p:nvPr/>
        </p:nvSpPr>
        <p:spPr>
          <a:xfrm>
            <a:off x="769581" y="2443410"/>
            <a:ext cx="737950" cy="273782"/>
          </a:xfrm>
          <a:custGeom>
            <a:rect b="b" l="l" r="r" t="t"/>
            <a:pathLst>
              <a:path extrusionOk="0" h="37776" w="64492">
                <a:moveTo>
                  <a:pt x="55670" y="5920"/>
                </a:moveTo>
                <a:cubicBezTo>
                  <a:pt x="38717" y="258"/>
                  <a:pt x="16350" y="-4125"/>
                  <a:pt x="2053" y="6603"/>
                </a:cubicBezTo>
                <a:cubicBezTo>
                  <a:pt x="-1418" y="9207"/>
                  <a:pt x="548" y="15267"/>
                  <a:pt x="1028" y="19580"/>
                </a:cubicBezTo>
                <a:cubicBezTo>
                  <a:pt x="2810" y="35590"/>
                  <a:pt x="30217" y="39642"/>
                  <a:pt x="46108" y="36997"/>
                </a:cubicBezTo>
                <a:cubicBezTo>
                  <a:pt x="53119" y="35830"/>
                  <a:pt x="63041" y="32739"/>
                  <a:pt x="64208" y="25728"/>
                </a:cubicBezTo>
                <a:cubicBezTo>
                  <a:pt x="65345" y="18897"/>
                  <a:pt x="60841" y="10379"/>
                  <a:pt x="54646" y="7286"/>
                </a:cubicBezTo>
              </a:path>
            </a:pathLst>
          </a:custGeom>
          <a:noFill/>
          <a:ln cap="flat" cmpd="sng" w="38100">
            <a:solidFill>
              <a:srgbClr val="00FF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Use colorblind-safe palettes!</a:t>
            </a:r>
            <a:endParaRPr sz="3500"/>
          </a:p>
        </p:txBody>
      </p:sp>
      <p:sp>
        <p:nvSpPr>
          <p:cNvPr id="676" name="Google Shape;676;p85"/>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431800" lvl="0" marL="457200" rtl="0" algn="l">
              <a:spcBef>
                <a:spcPts val="640"/>
              </a:spcBef>
              <a:spcAft>
                <a:spcPts val="0"/>
              </a:spcAft>
              <a:buSzPts val="3200"/>
              <a:buChar char="●"/>
            </a:pPr>
            <a:r>
              <a:rPr lang="en"/>
              <a:t>Remember: </a:t>
            </a:r>
            <a:r>
              <a:rPr lang="en"/>
              <a:t>10% of males have some form of colorblindness</a:t>
            </a:r>
            <a:endParaRPr/>
          </a:p>
        </p:txBody>
      </p:sp>
      <p:sp>
        <p:nvSpPr>
          <p:cNvPr id="677" name="Google Shape;677;p85"/>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http://www.cookbook-r.com/Graphs/Colors_(ggplot2)/colorblind_palette.jpg" id="678" name="Google Shape;678;p85"/>
          <p:cNvPicPr preferRelativeResize="0"/>
          <p:nvPr/>
        </p:nvPicPr>
        <p:blipFill>
          <a:blip r:embed="rId3">
            <a:alphaModFix/>
          </a:blip>
          <a:stretch>
            <a:fillRect/>
          </a:stretch>
        </p:blipFill>
        <p:spPr>
          <a:xfrm>
            <a:off x="4304650" y="2984200"/>
            <a:ext cx="4533225" cy="1783075"/>
          </a:xfrm>
          <a:prstGeom prst="rect">
            <a:avLst/>
          </a:prstGeom>
          <a:noFill/>
          <a:ln>
            <a:noFill/>
          </a:ln>
        </p:spPr>
      </p:pic>
      <p:pic>
        <p:nvPicPr>
          <p:cNvPr descr="Bildergebnis für colorblind friendly palette" id="679" name="Google Shape;679;p85"/>
          <p:cNvPicPr preferRelativeResize="0"/>
          <p:nvPr/>
        </p:nvPicPr>
        <p:blipFill>
          <a:blip r:embed="rId4">
            <a:alphaModFix/>
          </a:blip>
          <a:stretch>
            <a:fillRect/>
          </a:stretch>
        </p:blipFill>
        <p:spPr>
          <a:xfrm>
            <a:off x="-442325" y="2920352"/>
            <a:ext cx="4144226" cy="2074901"/>
          </a:xfrm>
          <a:prstGeom prst="rect">
            <a:avLst/>
          </a:prstGeom>
          <a:noFill/>
          <a:ln>
            <a:noFill/>
          </a:ln>
        </p:spPr>
      </p:pic>
      <p:cxnSp>
        <p:nvCxnSpPr>
          <p:cNvPr id="680" name="Google Shape;680;p85"/>
          <p:cNvCxnSpPr/>
          <p:nvPr/>
        </p:nvCxnSpPr>
        <p:spPr>
          <a:xfrm flipH="1">
            <a:off x="3529200" y="2753900"/>
            <a:ext cx="5400" cy="22191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Use data ink wisely! Avoid chart junk!</a:t>
            </a:r>
            <a:endParaRPr sz="3500"/>
          </a:p>
        </p:txBody>
      </p:sp>
      <p:sp>
        <p:nvSpPr>
          <p:cNvPr id="686" name="Google Shape;686;p8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87" name="Google Shape;687;p86"/>
          <p:cNvPicPr preferRelativeResize="0"/>
          <p:nvPr/>
        </p:nvPicPr>
        <p:blipFill rotWithShape="1">
          <a:blip r:embed="rId3">
            <a:alphaModFix/>
          </a:blip>
          <a:srcRect b="0" l="0" r="0" t="17769"/>
          <a:stretch/>
        </p:blipFill>
        <p:spPr>
          <a:xfrm>
            <a:off x="1570712" y="1285325"/>
            <a:ext cx="6002575" cy="3705775"/>
          </a:xfrm>
          <a:prstGeom prst="rect">
            <a:avLst/>
          </a:prstGeom>
          <a:noFill/>
          <a:ln>
            <a:noFill/>
          </a:ln>
        </p:spPr>
      </p:pic>
      <p:sp>
        <p:nvSpPr>
          <p:cNvPr id="688" name="Google Shape;688;p86"/>
          <p:cNvSpPr/>
          <p:nvPr/>
        </p:nvSpPr>
        <p:spPr>
          <a:xfrm>
            <a:off x="2812075" y="1284075"/>
            <a:ext cx="1355700" cy="27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6"/>
          <p:cNvSpPr/>
          <p:nvPr/>
        </p:nvSpPr>
        <p:spPr>
          <a:xfrm>
            <a:off x="2812075" y="3341475"/>
            <a:ext cx="1355700" cy="27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6"/>
          <p:cNvSpPr/>
          <p:nvPr/>
        </p:nvSpPr>
        <p:spPr>
          <a:xfrm>
            <a:off x="5631475" y="3265275"/>
            <a:ext cx="1355700" cy="27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Toilet exercise: Which principles and best practices do these graphics violate?</a:t>
            </a:r>
            <a:endParaRPr sz="3500"/>
          </a:p>
        </p:txBody>
      </p:sp>
      <p:sp>
        <p:nvSpPr>
          <p:cNvPr id="696" name="Google Shape;696;p8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97" name="Google Shape;697;p87"/>
          <p:cNvSpPr txBox="1"/>
          <p:nvPr>
            <p:ph idx="4294967295" type="subTitle"/>
          </p:nvPr>
        </p:nvSpPr>
        <p:spPr>
          <a:xfrm>
            <a:off x="6733675" y="4610050"/>
            <a:ext cx="2001900" cy="55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1600"/>
              </a:spcAft>
              <a:buNone/>
            </a:pPr>
            <a:r>
              <a:rPr lang="en">
                <a:latin typeface="Calibri"/>
                <a:ea typeface="Calibri"/>
                <a:cs typeface="Calibri"/>
                <a:sym typeface="Calibri"/>
              </a:rPr>
              <a:t>Courtesy of </a:t>
            </a:r>
            <a:r>
              <a:rPr lang="en" u="sng">
                <a:solidFill>
                  <a:schemeClr val="hlink"/>
                </a:solidFill>
                <a:latin typeface="Calibri"/>
                <a:ea typeface="Calibri"/>
                <a:cs typeface="Calibri"/>
                <a:sym typeface="Calibri"/>
                <a:hlinkClick r:id="rId3"/>
              </a:rPr>
              <a:t>viz.wtf</a:t>
            </a:r>
            <a:endParaRPr>
              <a:latin typeface="Calibri"/>
              <a:ea typeface="Calibri"/>
              <a:cs typeface="Calibri"/>
              <a:sym typeface="Calibri"/>
            </a:endParaRPr>
          </a:p>
        </p:txBody>
      </p:sp>
      <p:pic>
        <p:nvPicPr>
          <p:cNvPr descr="Screen Shot 2014-04-13 at 11.02.28 PM.png" id="698" name="Google Shape;698;p87"/>
          <p:cNvPicPr preferRelativeResize="0"/>
          <p:nvPr/>
        </p:nvPicPr>
        <p:blipFill rotWithShape="1">
          <a:blip r:embed="rId4">
            <a:alphaModFix/>
          </a:blip>
          <a:srcRect b="0" l="0" r="0" t="0"/>
          <a:stretch/>
        </p:blipFill>
        <p:spPr>
          <a:xfrm>
            <a:off x="391750" y="1251225"/>
            <a:ext cx="3032100" cy="1351800"/>
          </a:xfrm>
          <a:prstGeom prst="rect">
            <a:avLst/>
          </a:prstGeom>
          <a:noFill/>
          <a:ln>
            <a:noFill/>
          </a:ln>
        </p:spPr>
      </p:pic>
      <p:pic>
        <p:nvPicPr>
          <p:cNvPr descr="Screen Shot 2014-04-13 at 10.52.47 PM.png" id="699" name="Google Shape;699;p87"/>
          <p:cNvPicPr preferRelativeResize="0"/>
          <p:nvPr/>
        </p:nvPicPr>
        <p:blipFill rotWithShape="1">
          <a:blip r:embed="rId5">
            <a:alphaModFix/>
          </a:blip>
          <a:srcRect b="0" l="0" r="0" t="0"/>
          <a:stretch/>
        </p:blipFill>
        <p:spPr>
          <a:xfrm>
            <a:off x="3737475" y="1251222"/>
            <a:ext cx="3763800" cy="1554900"/>
          </a:xfrm>
          <a:prstGeom prst="rect">
            <a:avLst/>
          </a:prstGeom>
          <a:noFill/>
          <a:ln>
            <a:noFill/>
          </a:ln>
        </p:spPr>
      </p:pic>
      <p:pic>
        <p:nvPicPr>
          <p:cNvPr id="700" name="Google Shape;700;p87"/>
          <p:cNvPicPr preferRelativeResize="0"/>
          <p:nvPr/>
        </p:nvPicPr>
        <p:blipFill rotWithShape="1">
          <a:blip r:embed="rId6">
            <a:alphaModFix/>
          </a:blip>
          <a:srcRect b="13005" l="0" r="0" t="54358"/>
          <a:stretch/>
        </p:blipFill>
        <p:spPr>
          <a:xfrm>
            <a:off x="3031450" y="3156450"/>
            <a:ext cx="3123124" cy="1812026"/>
          </a:xfrm>
          <a:prstGeom prst="rect">
            <a:avLst/>
          </a:prstGeom>
          <a:noFill/>
          <a:ln>
            <a:noFill/>
          </a:ln>
        </p:spPr>
      </p:pic>
      <p:pic>
        <p:nvPicPr>
          <p:cNvPr descr="Screen Shot 2014-04-13 at 11.01.42 PM.png" id="701" name="Google Shape;701;p87"/>
          <p:cNvPicPr preferRelativeResize="0"/>
          <p:nvPr/>
        </p:nvPicPr>
        <p:blipFill rotWithShape="1">
          <a:blip r:embed="rId7">
            <a:alphaModFix/>
          </a:blip>
          <a:srcRect b="0" l="0" r="0" t="0"/>
          <a:stretch/>
        </p:blipFill>
        <p:spPr>
          <a:xfrm>
            <a:off x="-286300" y="2685500"/>
            <a:ext cx="3466500" cy="2364600"/>
          </a:xfrm>
          <a:prstGeom prst="rect">
            <a:avLst/>
          </a:prstGeom>
          <a:noFill/>
          <a:ln>
            <a:noFill/>
          </a:ln>
        </p:spPr>
      </p:pic>
      <p:pic>
        <p:nvPicPr>
          <p:cNvPr descr="Screen Shot 2014-04-13 at 11.04.46 PM.png" id="702" name="Google Shape;702;p87"/>
          <p:cNvPicPr preferRelativeResize="0"/>
          <p:nvPr/>
        </p:nvPicPr>
        <p:blipFill rotWithShape="1">
          <a:blip r:embed="rId8">
            <a:alphaModFix/>
          </a:blip>
          <a:srcRect b="0" l="0" r="0" t="0"/>
          <a:stretch/>
        </p:blipFill>
        <p:spPr>
          <a:xfrm>
            <a:off x="5675276" y="2907813"/>
            <a:ext cx="3469500" cy="1523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8"/>
          <p:cNvSpPr txBox="1"/>
          <p:nvPr>
            <p:ph type="title"/>
          </p:nvPr>
        </p:nvSpPr>
        <p:spPr>
          <a:xfrm>
            <a:off x="457200" y="2110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3</a:t>
            </a:r>
            <a:endParaRPr/>
          </a:p>
          <a:p>
            <a:pPr indent="0" lvl="0" marL="0" rtl="0" algn="ctr">
              <a:spcBef>
                <a:spcPts val="0"/>
              </a:spcBef>
              <a:spcAft>
                <a:spcPts val="0"/>
              </a:spcAft>
              <a:buNone/>
            </a:pPr>
            <a:r>
              <a:rPr lang="en"/>
              <a:t>A (small) selection of use cases</a:t>
            </a:r>
            <a:endParaRPr/>
          </a:p>
          <a:p>
            <a:pPr indent="0" lvl="0" marL="0" rtl="0" algn="ctr">
              <a:spcBef>
                <a:spcPts val="0"/>
              </a:spcBef>
              <a:spcAft>
                <a:spcPts val="0"/>
              </a:spcAft>
              <a:buNone/>
            </a:pPr>
            <a:r>
              <a:rPr lang="en"/>
              <a:t>f</a:t>
            </a:r>
            <a:r>
              <a:rPr lang="en"/>
              <a:t>or data visualization</a:t>
            </a:r>
            <a:endParaRPr/>
          </a:p>
        </p:txBody>
      </p:sp>
      <p:sp>
        <p:nvSpPr>
          <p:cNvPr id="708" name="Google Shape;708;p8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descr="Science cover" id="713" name="Google Shape;713;p89"/>
          <p:cNvPicPr preferRelativeResize="0"/>
          <p:nvPr/>
        </p:nvPicPr>
        <p:blipFill rotWithShape="1">
          <a:blip r:embed="rId3">
            <a:alphaModFix/>
          </a:blip>
          <a:srcRect b="0" l="0" r="0" t="0"/>
          <a:stretch/>
        </p:blipFill>
        <p:spPr>
          <a:xfrm>
            <a:off x="4057476" y="2928059"/>
            <a:ext cx="1542300" cy="1915500"/>
          </a:xfrm>
          <a:prstGeom prst="rect">
            <a:avLst/>
          </a:prstGeom>
          <a:noFill/>
          <a:ln>
            <a:noFill/>
          </a:ln>
        </p:spPr>
      </p:pic>
      <p:pic>
        <p:nvPicPr>
          <p:cNvPr descr="Cover image expansion" id="714" name="Google Shape;714;p89"/>
          <p:cNvPicPr preferRelativeResize="0"/>
          <p:nvPr/>
        </p:nvPicPr>
        <p:blipFill rotWithShape="1">
          <a:blip r:embed="rId4">
            <a:alphaModFix/>
          </a:blip>
          <a:srcRect b="0" l="0" r="0" t="0"/>
          <a:stretch/>
        </p:blipFill>
        <p:spPr>
          <a:xfrm>
            <a:off x="4057476" y="729305"/>
            <a:ext cx="1537200" cy="1909200"/>
          </a:xfrm>
          <a:prstGeom prst="rect">
            <a:avLst/>
          </a:prstGeom>
          <a:noFill/>
          <a:ln>
            <a:noFill/>
          </a:ln>
        </p:spPr>
      </p:pic>
      <p:pic>
        <p:nvPicPr>
          <p:cNvPr descr="https://encrypted-tbn3.gstatic.com/images?q=tbn:ANd9GcSy5qZKrKZjdInGcbLtrp6uLlQBXE8w0ZeZvnXgtDMAt0h42EL_TDSL6VXM" id="715" name="Google Shape;715;p89"/>
          <p:cNvPicPr preferRelativeResize="0"/>
          <p:nvPr/>
        </p:nvPicPr>
        <p:blipFill rotWithShape="1">
          <a:blip r:embed="rId5">
            <a:alphaModFix/>
          </a:blip>
          <a:srcRect b="0" l="0" r="0" t="0"/>
          <a:stretch/>
        </p:blipFill>
        <p:spPr>
          <a:xfrm>
            <a:off x="5708461" y="2928059"/>
            <a:ext cx="1485600" cy="1915500"/>
          </a:xfrm>
          <a:prstGeom prst="rect">
            <a:avLst/>
          </a:prstGeom>
          <a:noFill/>
          <a:ln>
            <a:noFill/>
          </a:ln>
        </p:spPr>
      </p:pic>
      <p:pic>
        <p:nvPicPr>
          <p:cNvPr descr="https://encrypted-tbn0.gstatic.com/images?q=tbn:ANd9GcSgZvbfyXL20eCHF4Jne5RhFFfRwKZh4K2RZ8ZW8Dd_TQiHB2WxkdSsOPXz" id="716" name="Google Shape;716;p89"/>
          <p:cNvPicPr preferRelativeResize="0"/>
          <p:nvPr/>
        </p:nvPicPr>
        <p:blipFill rotWithShape="1">
          <a:blip r:embed="rId6">
            <a:alphaModFix/>
          </a:blip>
          <a:srcRect b="0" l="0" r="0" t="0"/>
          <a:stretch/>
        </p:blipFill>
        <p:spPr>
          <a:xfrm>
            <a:off x="2436117" y="2928059"/>
            <a:ext cx="1479900" cy="1915500"/>
          </a:xfrm>
          <a:prstGeom prst="rect">
            <a:avLst/>
          </a:prstGeom>
          <a:noFill/>
          <a:ln>
            <a:noFill/>
          </a:ln>
        </p:spPr>
      </p:pic>
      <p:pic>
        <p:nvPicPr>
          <p:cNvPr descr="http://www.solartornado.info/image/tornadoimage01hires.jpg" id="717" name="Google Shape;717;p89"/>
          <p:cNvPicPr preferRelativeResize="0"/>
          <p:nvPr/>
        </p:nvPicPr>
        <p:blipFill rotWithShape="1">
          <a:blip r:embed="rId7">
            <a:alphaModFix/>
          </a:blip>
          <a:srcRect b="0" l="0" r="0" t="0"/>
          <a:stretch/>
        </p:blipFill>
        <p:spPr>
          <a:xfrm>
            <a:off x="5708461" y="729305"/>
            <a:ext cx="1482900" cy="1909200"/>
          </a:xfrm>
          <a:prstGeom prst="rect">
            <a:avLst/>
          </a:prstGeom>
          <a:noFill/>
          <a:ln>
            <a:noFill/>
          </a:ln>
        </p:spPr>
      </p:pic>
      <p:pic>
        <p:nvPicPr>
          <p:cNvPr descr="http://www.nature.com/ncb/journal/v10/n4/covers/largecover.gif" id="718" name="Google Shape;718;p89"/>
          <p:cNvPicPr preferRelativeResize="0"/>
          <p:nvPr/>
        </p:nvPicPr>
        <p:blipFill rotWithShape="1">
          <a:blip r:embed="rId8">
            <a:alphaModFix/>
          </a:blip>
          <a:srcRect b="0" l="0" r="0" t="0"/>
          <a:stretch/>
        </p:blipFill>
        <p:spPr>
          <a:xfrm>
            <a:off x="2408125" y="711275"/>
            <a:ext cx="1508100" cy="1927200"/>
          </a:xfrm>
          <a:prstGeom prst="rect">
            <a:avLst/>
          </a:prstGeom>
          <a:noFill/>
          <a:ln>
            <a:noFill/>
          </a:ln>
        </p:spPr>
      </p:pic>
      <p:pic>
        <p:nvPicPr>
          <p:cNvPr descr="http://www.sciencemag.org/content/342/6158/F1.medium.gif" id="719" name="Google Shape;719;p89"/>
          <p:cNvPicPr preferRelativeResize="0"/>
          <p:nvPr/>
        </p:nvPicPr>
        <p:blipFill rotWithShape="1">
          <a:blip r:embed="rId9">
            <a:alphaModFix/>
          </a:blip>
          <a:srcRect b="0" l="0" r="0" t="0"/>
          <a:stretch/>
        </p:blipFill>
        <p:spPr>
          <a:xfrm>
            <a:off x="7334697" y="720489"/>
            <a:ext cx="1547400" cy="1917900"/>
          </a:xfrm>
          <a:prstGeom prst="rect">
            <a:avLst/>
          </a:prstGeom>
          <a:noFill/>
          <a:ln>
            <a:noFill/>
          </a:ln>
        </p:spPr>
      </p:pic>
      <p:pic>
        <p:nvPicPr>
          <p:cNvPr descr="http://www.sciencemag.org/content/335/6068/F1.medium.gif" id="720" name="Google Shape;720;p89"/>
          <p:cNvPicPr preferRelativeResize="0"/>
          <p:nvPr/>
        </p:nvPicPr>
        <p:blipFill rotWithShape="1">
          <a:blip r:embed="rId10">
            <a:alphaModFix/>
          </a:blip>
          <a:srcRect b="0" l="0" r="0" t="0"/>
          <a:stretch/>
        </p:blipFill>
        <p:spPr>
          <a:xfrm>
            <a:off x="7334697" y="2926101"/>
            <a:ext cx="1547100" cy="1917600"/>
          </a:xfrm>
          <a:prstGeom prst="rect">
            <a:avLst/>
          </a:prstGeom>
          <a:noFill/>
          <a:ln>
            <a:noFill/>
          </a:ln>
        </p:spPr>
      </p:pic>
      <p:sp>
        <p:nvSpPr>
          <p:cNvPr id="721" name="Google Shape;721;p8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22" name="Google Shape;722;p89"/>
          <p:cNvSpPr/>
          <p:nvPr/>
        </p:nvSpPr>
        <p:spPr>
          <a:xfrm>
            <a:off x="92750" y="57075"/>
            <a:ext cx="2404200" cy="1419600"/>
          </a:xfrm>
          <a:prstGeom prst="rect">
            <a:avLst/>
          </a:prstGeom>
          <a:solidFill>
            <a:srgbClr val="F4CCCC"/>
          </a:solidFill>
          <a:ln cap="flat" cmpd="sng" w="38100">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990000"/>
                </a:solidFill>
                <a:latin typeface="Calibri"/>
                <a:ea typeface="Calibri"/>
                <a:cs typeface="Calibri"/>
                <a:sym typeface="Calibri"/>
              </a:rPr>
              <a:t>Use case:</a:t>
            </a:r>
            <a:endParaRPr b="1" sz="2500">
              <a:solidFill>
                <a:srgbClr val="990000"/>
              </a:solidFill>
              <a:latin typeface="Calibri"/>
              <a:ea typeface="Calibri"/>
              <a:cs typeface="Calibri"/>
              <a:sym typeface="Calibri"/>
            </a:endParaRPr>
          </a:p>
          <a:p>
            <a:pPr indent="0" lvl="0" marL="0" rtl="0" algn="ctr">
              <a:spcBef>
                <a:spcPts val="0"/>
              </a:spcBef>
              <a:spcAft>
                <a:spcPts val="0"/>
              </a:spcAft>
              <a:buNone/>
            </a:pPr>
            <a:r>
              <a:rPr b="1" lang="en" sz="2500">
                <a:solidFill>
                  <a:srgbClr val="990000"/>
                </a:solidFill>
                <a:latin typeface="Calibri"/>
                <a:ea typeface="Calibri"/>
                <a:cs typeface="Calibri"/>
                <a:sym typeface="Calibri"/>
              </a:rPr>
              <a:t>Presenting scientific results</a:t>
            </a:r>
            <a:endParaRPr b="1" sz="2500">
              <a:solidFill>
                <a:srgbClr val="990000"/>
              </a:solidFill>
              <a:latin typeface="Calibri"/>
              <a:ea typeface="Calibri"/>
              <a:cs typeface="Calibri"/>
              <a:sym typeface="Calibri"/>
            </a:endParaRPr>
          </a:p>
        </p:txBody>
      </p:sp>
      <p:pic>
        <p:nvPicPr>
          <p:cNvPr id="723" name="Google Shape;723;p89"/>
          <p:cNvPicPr preferRelativeResize="0"/>
          <p:nvPr/>
        </p:nvPicPr>
        <p:blipFill rotWithShape="1">
          <a:blip r:embed="rId11">
            <a:alphaModFix/>
          </a:blip>
          <a:srcRect b="0" l="0" r="49839" t="0"/>
          <a:stretch/>
        </p:blipFill>
        <p:spPr>
          <a:xfrm>
            <a:off x="208500" y="2267375"/>
            <a:ext cx="1987549" cy="1584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Multimodal data</a:t>
            </a:r>
            <a:endParaRPr b="0" i="0" sz="4400" u="none" cap="none" strike="noStrike">
              <a:latin typeface="Calibri"/>
              <a:ea typeface="Calibri"/>
              <a:cs typeface="Calibri"/>
              <a:sym typeface="Calibri"/>
            </a:endParaRPr>
          </a:p>
        </p:txBody>
      </p:sp>
      <p:sp>
        <p:nvSpPr>
          <p:cNvPr id="729" name="Google Shape;729;p90"/>
          <p:cNvSpPr txBox="1"/>
          <p:nvPr>
            <p:ph idx="1" type="body"/>
          </p:nvPr>
        </p:nvSpPr>
        <p:spPr>
          <a:xfrm>
            <a:off x="457200" y="1352550"/>
            <a:ext cx="51993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400"/>
              <a:buFont typeface="Arial"/>
              <a:buChar char="•"/>
            </a:pPr>
            <a:r>
              <a:rPr b="0" i="0" lang="en" sz="2400" u="none" cap="none" strike="noStrike">
                <a:latin typeface="Calibri"/>
                <a:ea typeface="Calibri"/>
                <a:cs typeface="Calibri"/>
                <a:sym typeface="Calibri"/>
              </a:rPr>
              <a:t>Two or more distinct peaks in a histogram often </a:t>
            </a:r>
            <a:r>
              <a:rPr b="1" i="0" lang="en" sz="2400" u="none" cap="none" strike="noStrike">
                <a:latin typeface="Calibri"/>
                <a:ea typeface="Calibri"/>
                <a:cs typeface="Calibri"/>
                <a:sym typeface="Calibri"/>
              </a:rPr>
              <a:t>suggest </a:t>
            </a:r>
            <a:r>
              <a:rPr b="1" lang="en" sz="2400"/>
              <a:t>2</a:t>
            </a:r>
            <a:r>
              <a:rPr b="1" i="0" lang="en" sz="2400" u="none" cap="none" strike="noStrike">
                <a:latin typeface="Calibri"/>
                <a:ea typeface="Calibri"/>
                <a:cs typeface="Calibri"/>
                <a:sym typeface="Calibri"/>
              </a:rPr>
              <a:t> or more distinct populations</a:t>
            </a:r>
            <a:r>
              <a:rPr b="0" i="0" lang="en" sz="2400" u="none" cap="none" strike="noStrike">
                <a:latin typeface="Calibri"/>
                <a:ea typeface="Calibri"/>
                <a:cs typeface="Calibri"/>
                <a:sym typeface="Calibri"/>
              </a:rPr>
              <a:t> of samples.</a:t>
            </a:r>
            <a:endParaRPr/>
          </a:p>
          <a:p>
            <a:pPr indent="-342900" lvl="0" marL="342900" marR="0" rtl="0" algn="l">
              <a:spcBef>
                <a:spcPts val="480"/>
              </a:spcBef>
              <a:spcAft>
                <a:spcPts val="0"/>
              </a:spcAft>
              <a:buClr>
                <a:srgbClr val="000000"/>
              </a:buClr>
              <a:buSzPts val="2400"/>
              <a:buFont typeface="Arial"/>
              <a:buChar char="•"/>
            </a:pPr>
            <a:r>
              <a:rPr b="0" i="0" lang="en" sz="2400" u="none" cap="none" strike="noStrike">
                <a:latin typeface="Calibri"/>
                <a:ea typeface="Calibri"/>
                <a:cs typeface="Calibri"/>
                <a:sym typeface="Calibri"/>
              </a:rPr>
              <a:t>But don’t guess! Explore further by using, e.g., color and a histogram of multiple populations</a:t>
            </a:r>
            <a:r>
              <a:rPr lang="en" sz="2400"/>
              <a:t> (p.t.o.).</a:t>
            </a:r>
            <a:endParaRPr b="0" i="0" sz="2400" u="none" cap="none" strike="noStrike">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800" u="none" cap="none" strike="noStrike">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800" u="none" cap="none" strike="noStrike">
              <a:latin typeface="Calibri"/>
              <a:ea typeface="Calibri"/>
              <a:cs typeface="Calibri"/>
              <a:sym typeface="Calibri"/>
            </a:endParaRPr>
          </a:p>
        </p:txBody>
      </p:sp>
      <p:pic>
        <p:nvPicPr>
          <p:cNvPr descr="http://www.statit.com/images/bimodal_histogram.gif" id="730" name="Google Shape;730;p90"/>
          <p:cNvPicPr preferRelativeResize="0"/>
          <p:nvPr/>
        </p:nvPicPr>
        <p:blipFill rotWithShape="1">
          <a:blip r:embed="rId3">
            <a:alphaModFix/>
          </a:blip>
          <a:srcRect b="0" l="0" r="0" t="0"/>
          <a:stretch/>
        </p:blipFill>
        <p:spPr>
          <a:xfrm>
            <a:off x="5889601" y="1763925"/>
            <a:ext cx="3019200" cy="2302800"/>
          </a:xfrm>
          <a:prstGeom prst="rect">
            <a:avLst/>
          </a:prstGeom>
          <a:noFill/>
          <a:ln>
            <a:noFill/>
          </a:ln>
        </p:spPr>
      </p:pic>
      <p:sp>
        <p:nvSpPr>
          <p:cNvPr id="731" name="Google Shape;731;p9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32" name="Google Shape;732;p90"/>
          <p:cNvSpPr/>
          <p:nvPr/>
        </p:nvSpPr>
        <p:spPr>
          <a:xfrm>
            <a:off x="92750" y="57075"/>
            <a:ext cx="2404200" cy="9558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BF9000"/>
                </a:solidFill>
                <a:latin typeface="Calibri"/>
                <a:ea typeface="Calibri"/>
                <a:cs typeface="Calibri"/>
                <a:sym typeface="Calibri"/>
              </a:rPr>
              <a:t>Use case:</a:t>
            </a:r>
            <a:endParaRPr b="1" sz="2500">
              <a:solidFill>
                <a:srgbClr val="BF9000"/>
              </a:solidFill>
              <a:latin typeface="Calibri"/>
              <a:ea typeface="Calibri"/>
              <a:cs typeface="Calibri"/>
              <a:sym typeface="Calibri"/>
            </a:endParaRPr>
          </a:p>
          <a:p>
            <a:pPr indent="0" lvl="0" marL="0" rtl="0" algn="ctr">
              <a:spcBef>
                <a:spcPts val="0"/>
              </a:spcBef>
              <a:spcAft>
                <a:spcPts val="0"/>
              </a:spcAft>
              <a:buNone/>
            </a:pPr>
            <a:r>
              <a:rPr b="1" lang="en" sz="2500">
                <a:solidFill>
                  <a:srgbClr val="BF9000"/>
                </a:solidFill>
                <a:latin typeface="Calibri"/>
                <a:ea typeface="Calibri"/>
                <a:cs typeface="Calibri"/>
                <a:sym typeface="Calibri"/>
              </a:rPr>
              <a:t>Data wrangling</a:t>
            </a:r>
            <a:endParaRPr b="1" sz="2500">
              <a:solidFill>
                <a:srgbClr val="BF9000"/>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Multimodal data</a:t>
            </a:r>
            <a:endParaRPr b="0" i="0" sz="4400" u="none" cap="none" strike="noStrike">
              <a:latin typeface="Calibri"/>
              <a:ea typeface="Calibri"/>
              <a:cs typeface="Calibri"/>
              <a:sym typeface="Calibri"/>
            </a:endParaRPr>
          </a:p>
        </p:txBody>
      </p:sp>
      <p:sp>
        <p:nvSpPr>
          <p:cNvPr id="738" name="Google Shape;738;p9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2000" u="none" cap="none" strike="noStrike">
                <a:latin typeface="Calibri"/>
                <a:ea typeface="Calibri"/>
                <a:cs typeface="Calibri"/>
                <a:sym typeface="Calibri"/>
              </a:rPr>
              <a:t>Explore further by using, e.g., color and a histogram of multiple populations</a:t>
            </a:r>
            <a:endParaRPr b="0" i="0" sz="24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160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pic>
        <p:nvPicPr>
          <p:cNvPr descr="http://www.cqeacademy.com/wp-content/uploads/2014/02/Histogram-Difference-Processes.gif" id="739" name="Google Shape;739;p91"/>
          <p:cNvPicPr preferRelativeResize="0"/>
          <p:nvPr/>
        </p:nvPicPr>
        <p:blipFill rotWithShape="1">
          <a:blip r:embed="rId3">
            <a:alphaModFix/>
          </a:blip>
          <a:srcRect b="0" l="0" r="0" t="0"/>
          <a:stretch/>
        </p:blipFill>
        <p:spPr>
          <a:xfrm>
            <a:off x="2544000" y="2105650"/>
            <a:ext cx="4056000" cy="2664600"/>
          </a:xfrm>
          <a:prstGeom prst="rect">
            <a:avLst/>
          </a:prstGeom>
          <a:noFill/>
          <a:ln>
            <a:noFill/>
          </a:ln>
        </p:spPr>
      </p:pic>
      <p:sp>
        <p:nvSpPr>
          <p:cNvPr id="740" name="Google Shape;740;p9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41" name="Google Shape;741;p91"/>
          <p:cNvSpPr/>
          <p:nvPr/>
        </p:nvSpPr>
        <p:spPr>
          <a:xfrm>
            <a:off x="92750" y="57075"/>
            <a:ext cx="2404200" cy="9558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BF9000"/>
                </a:solidFill>
                <a:latin typeface="Calibri"/>
                <a:ea typeface="Calibri"/>
                <a:cs typeface="Calibri"/>
                <a:sym typeface="Calibri"/>
              </a:rPr>
              <a:t>Use case:</a:t>
            </a:r>
            <a:endParaRPr b="1" sz="2500">
              <a:solidFill>
                <a:srgbClr val="BF9000"/>
              </a:solidFill>
              <a:latin typeface="Calibri"/>
              <a:ea typeface="Calibri"/>
              <a:cs typeface="Calibri"/>
              <a:sym typeface="Calibri"/>
            </a:endParaRPr>
          </a:p>
          <a:p>
            <a:pPr indent="0" lvl="0" marL="0" rtl="0" algn="ctr">
              <a:spcBef>
                <a:spcPts val="0"/>
              </a:spcBef>
              <a:spcAft>
                <a:spcPts val="0"/>
              </a:spcAft>
              <a:buNone/>
            </a:pPr>
            <a:r>
              <a:rPr b="1" lang="en" sz="2500">
                <a:solidFill>
                  <a:srgbClr val="BF9000"/>
                </a:solidFill>
                <a:latin typeface="Calibri"/>
                <a:ea typeface="Calibri"/>
                <a:cs typeface="Calibri"/>
                <a:sym typeface="Calibri"/>
              </a:rPr>
              <a:t>Data wrangling</a:t>
            </a:r>
            <a:endParaRPr b="1" sz="2500">
              <a:solidFill>
                <a:srgbClr val="BF9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Weird data</a:t>
            </a:r>
            <a:endParaRPr b="0" i="0" sz="4400" u="none" cap="none" strike="noStrike">
              <a:latin typeface="Calibri"/>
              <a:ea typeface="Calibri"/>
              <a:cs typeface="Calibri"/>
              <a:sym typeface="Calibri"/>
            </a:endParaRPr>
          </a:p>
        </p:txBody>
      </p:sp>
      <p:sp>
        <p:nvSpPr>
          <p:cNvPr id="747" name="Google Shape;747;p9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42900" lvl="0" marL="342900" rtl="0" algn="l">
              <a:spcBef>
                <a:spcPts val="480"/>
              </a:spcBef>
              <a:spcAft>
                <a:spcPts val="0"/>
              </a:spcAft>
              <a:buClr>
                <a:srgbClr val="000000"/>
              </a:buClr>
              <a:buSzPts val="2400"/>
              <a:buFont typeface="Arial"/>
              <a:buChar char="•"/>
            </a:pPr>
            <a:r>
              <a:rPr lang="en" sz="2400">
                <a:solidFill>
                  <a:schemeClr val="dk2"/>
                </a:solidFill>
              </a:rPr>
              <a:t>Maintain</a:t>
            </a:r>
            <a:r>
              <a:rPr lang="en" sz="2400">
                <a:solidFill>
                  <a:schemeClr val="dk2"/>
                </a:solidFill>
              </a:rPr>
              <a:t> a </a:t>
            </a:r>
            <a:r>
              <a:rPr b="1" lang="en" sz="2400">
                <a:solidFill>
                  <a:schemeClr val="dk2"/>
                </a:solidFill>
              </a:rPr>
              <a:t>theory of what the data should look like</a:t>
            </a:r>
            <a:r>
              <a:rPr lang="en" sz="2400">
                <a:solidFill>
                  <a:schemeClr val="dk2"/>
                </a:solidFill>
              </a:rPr>
              <a:t>.</a:t>
            </a:r>
            <a:endParaRPr sz="2400"/>
          </a:p>
          <a:p>
            <a:pPr indent="-342900" lvl="0" marL="342900" marR="0" rtl="0" algn="l">
              <a:spcBef>
                <a:spcPts val="0"/>
              </a:spcBef>
              <a:spcAft>
                <a:spcPts val="0"/>
              </a:spcAft>
              <a:buClr>
                <a:srgbClr val="000000"/>
              </a:buClr>
              <a:buSzPts val="2400"/>
              <a:buFont typeface="Arial"/>
              <a:buChar char="•"/>
            </a:pPr>
            <a:r>
              <a:rPr b="0" i="0" lang="en" sz="2400" u="none" cap="none" strike="noStrike">
                <a:latin typeface="Calibri"/>
                <a:ea typeface="Calibri"/>
                <a:cs typeface="Calibri"/>
                <a:sym typeface="Calibri"/>
              </a:rPr>
              <a:t>Some data </a:t>
            </a:r>
            <a:r>
              <a:rPr lang="en" sz="2400"/>
              <a:t>is</a:t>
            </a:r>
            <a:r>
              <a:rPr b="0" i="0" lang="en" sz="2400" u="none" cap="none" strike="noStrike">
                <a:latin typeface="Calibri"/>
                <a:ea typeface="Calibri"/>
                <a:cs typeface="Calibri"/>
                <a:sym typeface="Calibri"/>
              </a:rPr>
              <a:t> </a:t>
            </a:r>
            <a:r>
              <a:rPr b="1" i="0" lang="en" sz="2400" u="none" cap="none" strike="noStrike">
                <a:latin typeface="Calibri"/>
                <a:ea typeface="Calibri"/>
                <a:cs typeface="Calibri"/>
                <a:sym typeface="Calibri"/>
              </a:rPr>
              <a:t>very hard to explain</a:t>
            </a:r>
            <a:r>
              <a:rPr b="0" i="0" lang="en" sz="2400" u="none" cap="none" strike="noStrike">
                <a:latin typeface="Calibri"/>
                <a:ea typeface="Calibri"/>
                <a:cs typeface="Calibri"/>
                <a:sym typeface="Calibri"/>
              </a:rPr>
              <a:t>.</a:t>
            </a:r>
            <a:endParaRPr sz="2400"/>
          </a:p>
          <a:p>
            <a:pPr indent="-342900" lvl="0" marL="342900" marR="0" rtl="0" algn="l">
              <a:spcBef>
                <a:spcPts val="0"/>
              </a:spcBef>
              <a:spcAft>
                <a:spcPts val="0"/>
              </a:spcAft>
              <a:buClr>
                <a:srgbClr val="000000"/>
              </a:buClr>
              <a:buSzPts val="2400"/>
              <a:buFont typeface="Arial"/>
              <a:buChar char="•"/>
            </a:pPr>
            <a:r>
              <a:rPr b="0" i="0" lang="en" sz="2400" u="none" cap="none" strike="noStrike">
                <a:latin typeface="Calibri"/>
                <a:ea typeface="Calibri"/>
                <a:cs typeface="Calibri"/>
                <a:sym typeface="Calibri"/>
              </a:rPr>
              <a:t>Never just blink it away!</a:t>
            </a:r>
            <a:endParaRPr/>
          </a:p>
          <a:p>
            <a:pPr indent="-342900" lvl="0" marL="342900" marR="0" rtl="0" algn="l">
              <a:spcBef>
                <a:spcPts val="480"/>
              </a:spcBef>
              <a:spcAft>
                <a:spcPts val="0"/>
              </a:spcAft>
              <a:buClr>
                <a:srgbClr val="000000"/>
              </a:buClr>
              <a:buSzPts val="2400"/>
              <a:buFont typeface="Arial"/>
              <a:buChar char="•"/>
            </a:pPr>
            <a:r>
              <a:rPr lang="en" sz="2400"/>
              <a:t>First, assume a bug. Try to fix it.</a:t>
            </a:r>
            <a:endParaRPr sz="2400"/>
          </a:p>
          <a:p>
            <a:pPr indent="-342900" lvl="0" marL="342900" marR="0" rtl="0" algn="l">
              <a:spcBef>
                <a:spcPts val="480"/>
              </a:spcBef>
              <a:spcAft>
                <a:spcPts val="0"/>
              </a:spcAft>
              <a:buClr>
                <a:srgbClr val="000000"/>
              </a:buClr>
              <a:buSzPts val="2400"/>
              <a:buFont typeface="Arial"/>
              <a:buChar char="•"/>
            </a:pPr>
            <a:r>
              <a:rPr lang="en" sz="2400"/>
              <a:t>If not a bug: you might have made an interesting discovery!</a:t>
            </a:r>
            <a:endParaRPr sz="2400"/>
          </a:p>
          <a:p>
            <a:pPr indent="-342900" lvl="0" marL="342900" marR="0" rtl="0" algn="l">
              <a:spcBef>
                <a:spcPts val="480"/>
              </a:spcBef>
              <a:spcAft>
                <a:spcPts val="0"/>
              </a:spcAft>
              <a:buClr>
                <a:srgbClr val="000000"/>
              </a:buClr>
              <a:buSzPts val="2400"/>
              <a:buFont typeface="Arial"/>
              <a:buChar char="•"/>
            </a:pPr>
            <a:r>
              <a:rPr lang="en" sz="2400"/>
              <a:t>Some of science’s most important findings were made by not ignoring weird data, but dwelling on it!</a:t>
            </a:r>
            <a:endParaRPr sz="2400"/>
          </a:p>
        </p:txBody>
      </p:sp>
      <p:grpSp>
        <p:nvGrpSpPr>
          <p:cNvPr id="748" name="Google Shape;748;p92"/>
          <p:cNvGrpSpPr/>
          <p:nvPr/>
        </p:nvGrpSpPr>
        <p:grpSpPr>
          <a:xfrm>
            <a:off x="5759798" y="1850267"/>
            <a:ext cx="2035744" cy="808260"/>
            <a:chOff x="1185304" y="2279821"/>
            <a:chExt cx="4724400" cy="2193974"/>
          </a:xfrm>
        </p:grpSpPr>
        <p:pic>
          <p:nvPicPr>
            <p:cNvPr descr="http://www.vertex42.com/ExcelArticles/mc/Images/ScreenCaptures/SalesForecast-Histogram.gif" id="749" name="Google Shape;749;p92"/>
            <p:cNvPicPr preferRelativeResize="0"/>
            <p:nvPr/>
          </p:nvPicPr>
          <p:blipFill rotWithShape="1">
            <a:blip r:embed="rId3">
              <a:alphaModFix/>
            </a:blip>
            <a:srcRect b="0" l="0" r="0" t="0"/>
            <a:stretch/>
          </p:blipFill>
          <p:spPr>
            <a:xfrm>
              <a:off x="1185304" y="2373495"/>
              <a:ext cx="4724400" cy="2100300"/>
            </a:xfrm>
            <a:prstGeom prst="rect">
              <a:avLst/>
            </a:prstGeom>
            <a:noFill/>
            <a:ln>
              <a:noFill/>
            </a:ln>
          </p:spPr>
        </p:pic>
        <p:sp>
          <p:nvSpPr>
            <p:cNvPr id="750" name="Google Shape;750;p92"/>
            <p:cNvSpPr/>
            <p:nvPr/>
          </p:nvSpPr>
          <p:spPr>
            <a:xfrm>
              <a:off x="1812324" y="2279821"/>
              <a:ext cx="3945925" cy="2594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 name="Google Shape;751;p92"/>
            <p:cNvSpPr/>
            <p:nvPr/>
          </p:nvSpPr>
          <p:spPr>
            <a:xfrm>
              <a:off x="3527351" y="2656702"/>
              <a:ext cx="327900" cy="141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52" name="Google Shape;752;p9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53" name="Google Shape;753;p92"/>
          <p:cNvSpPr/>
          <p:nvPr/>
        </p:nvSpPr>
        <p:spPr>
          <a:xfrm>
            <a:off x="92750" y="57075"/>
            <a:ext cx="2404200" cy="955800"/>
          </a:xfrm>
          <a:prstGeom prst="rect">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BF9000"/>
                </a:solidFill>
                <a:latin typeface="Calibri"/>
                <a:ea typeface="Calibri"/>
                <a:cs typeface="Calibri"/>
                <a:sym typeface="Calibri"/>
              </a:rPr>
              <a:t>Use case:</a:t>
            </a:r>
            <a:endParaRPr b="1" sz="2500">
              <a:solidFill>
                <a:srgbClr val="BF9000"/>
              </a:solidFill>
              <a:latin typeface="Calibri"/>
              <a:ea typeface="Calibri"/>
              <a:cs typeface="Calibri"/>
              <a:sym typeface="Calibri"/>
            </a:endParaRPr>
          </a:p>
          <a:p>
            <a:pPr indent="0" lvl="0" marL="0" rtl="0" algn="ctr">
              <a:spcBef>
                <a:spcPts val="0"/>
              </a:spcBef>
              <a:spcAft>
                <a:spcPts val="0"/>
              </a:spcAft>
              <a:buNone/>
            </a:pPr>
            <a:r>
              <a:rPr b="1" lang="en" sz="2500">
                <a:solidFill>
                  <a:srgbClr val="BF9000"/>
                </a:solidFill>
                <a:latin typeface="Calibri"/>
                <a:ea typeface="Calibri"/>
                <a:cs typeface="Calibri"/>
                <a:sym typeface="Calibri"/>
              </a:rPr>
              <a:t>Data wrangling</a:t>
            </a:r>
            <a:endParaRPr b="1" sz="2500">
              <a:solidFill>
                <a:srgbClr val="BF9000"/>
              </a:solidFill>
              <a:latin typeface="Calibri"/>
              <a:ea typeface="Calibri"/>
              <a:cs typeface="Calibri"/>
              <a:sym typeface="Calibri"/>
            </a:endParaRPr>
          </a:p>
        </p:txBody>
      </p:sp>
      <p:sp>
        <p:nvSpPr>
          <p:cNvPr id="754" name="Google Shape;754;p92"/>
          <p:cNvSpPr/>
          <p:nvPr/>
        </p:nvSpPr>
        <p:spPr>
          <a:xfrm>
            <a:off x="6313450" y="114150"/>
            <a:ext cx="2782200" cy="1177200"/>
          </a:xfrm>
          <a:prstGeom prst="cloudCallout">
            <a:avLst>
              <a:gd fmla="val -56923" name="adj1"/>
              <a:gd fmla="val 46354"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ttp://www.vertex42.com/ExcelArticles/mc/Images/ScreenCaptures/SalesForecast-Histogram.gif" id="755" name="Google Shape;755;p92"/>
          <p:cNvPicPr preferRelativeResize="0"/>
          <p:nvPr/>
        </p:nvPicPr>
        <p:blipFill rotWithShape="1">
          <a:blip r:embed="rId3">
            <a:alphaModFix/>
          </a:blip>
          <a:srcRect b="0" l="0" r="0" t="7347"/>
          <a:stretch/>
        </p:blipFill>
        <p:spPr>
          <a:xfrm>
            <a:off x="6755754" y="305873"/>
            <a:ext cx="1839000" cy="757500"/>
          </a:xfrm>
          <a:prstGeom prst="rect">
            <a:avLst/>
          </a:prstGeom>
          <a:noFill/>
          <a:ln>
            <a:noFill/>
          </a:ln>
        </p:spPr>
      </p:pic>
      <p:pic>
        <p:nvPicPr>
          <p:cNvPr id="756" name="Google Shape;756;p92"/>
          <p:cNvPicPr preferRelativeResize="0"/>
          <p:nvPr/>
        </p:nvPicPr>
        <p:blipFill>
          <a:blip r:embed="rId4">
            <a:alphaModFix/>
          </a:blip>
          <a:stretch>
            <a:fillRect/>
          </a:stretch>
        </p:blipFill>
        <p:spPr>
          <a:xfrm>
            <a:off x="8006023" y="1774075"/>
            <a:ext cx="985576" cy="1034275"/>
          </a:xfrm>
          <a:prstGeom prst="rect">
            <a:avLst/>
          </a:prstGeom>
          <a:noFill/>
          <a:ln>
            <a:noFill/>
          </a:ln>
        </p:spPr>
      </p:pic>
      <p:sp>
        <p:nvSpPr>
          <p:cNvPr id="757" name="Google Shape;757;p92"/>
          <p:cNvSpPr/>
          <p:nvPr/>
        </p:nvSpPr>
        <p:spPr>
          <a:xfrm>
            <a:off x="5436000" y="1700127"/>
            <a:ext cx="3708000" cy="1053300"/>
          </a:xfrm>
          <a:prstGeom prst="wedgeRoundRectCallout">
            <a:avLst>
              <a:gd fmla="val -55387" name="adj1"/>
              <a:gd fmla="val -26972" name="adj2"/>
              <a:gd fmla="val 0" name="adj3"/>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92"/>
          <p:cNvPicPr preferRelativeResize="0"/>
          <p:nvPr/>
        </p:nvPicPr>
        <p:blipFill>
          <a:blip r:embed="rId5">
            <a:alphaModFix/>
          </a:blip>
          <a:stretch>
            <a:fillRect/>
          </a:stretch>
        </p:blipFill>
        <p:spPr>
          <a:xfrm>
            <a:off x="6313450" y="4005675"/>
            <a:ext cx="1422000" cy="1066500"/>
          </a:xfrm>
          <a:prstGeom prst="rect">
            <a:avLst/>
          </a:prstGeom>
          <a:noFill/>
          <a:ln>
            <a:noFill/>
          </a:ln>
        </p:spPr>
      </p:pic>
      <p:sp>
        <p:nvSpPr>
          <p:cNvPr id="759" name="Google Shape;759;p92"/>
          <p:cNvSpPr txBox="1"/>
          <p:nvPr/>
        </p:nvSpPr>
        <p:spPr>
          <a:xfrm>
            <a:off x="7770375" y="4680500"/>
            <a:ext cx="11172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a:t>
            </a:r>
            <a:r>
              <a:rPr lang="en" u="sng">
                <a:solidFill>
                  <a:srgbClr val="0277BD"/>
                </a:solidFill>
                <a:latin typeface="Helvetica Neue"/>
                <a:ea typeface="Helvetica Neue"/>
                <a:cs typeface="Helvetica Neue"/>
                <a:sym typeface="Helvetica Neue"/>
                <a:hlinkClick r:id="rId6">
                  <a:extLst>
                    <a:ext uri="{A12FA001-AC4F-418D-AE19-62706E023703}">
                      <ahyp:hlinkClr val="tx"/>
                    </a:ext>
                  </a:extLst>
                </a:hlinkClick>
              </a:rPr>
              <a:t>link</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8"/>
          <p:cNvSpPr txBox="1"/>
          <p:nvPr>
            <p:ph type="title"/>
          </p:nvPr>
        </p:nvSpPr>
        <p:spPr>
          <a:xfrm>
            <a:off x="457200" y="48006"/>
            <a:ext cx="8229600" cy="6720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Uses for </a:t>
            </a:r>
            <a:r>
              <a:rPr lang="en"/>
              <a:t>d</a:t>
            </a:r>
            <a:r>
              <a:rPr b="0" i="0" lang="en" sz="4400" u="none" cap="none" strike="noStrike">
                <a:latin typeface="Calibri"/>
                <a:ea typeface="Calibri"/>
                <a:cs typeface="Calibri"/>
                <a:sym typeface="Calibri"/>
              </a:rPr>
              <a:t>ata </a:t>
            </a:r>
            <a:r>
              <a:rPr lang="en"/>
              <a:t>v</a:t>
            </a:r>
            <a:r>
              <a:rPr b="0" i="0" lang="en" sz="4400" u="none" cap="none" strike="noStrike">
                <a:latin typeface="Calibri"/>
                <a:ea typeface="Calibri"/>
                <a:cs typeface="Calibri"/>
                <a:sym typeface="Calibri"/>
              </a:rPr>
              <a:t>i</a:t>
            </a:r>
            <a:r>
              <a:rPr lang="en"/>
              <a:t>sualization</a:t>
            </a:r>
            <a:endParaRPr b="0" i="0" sz="4400" u="none" cap="none" strike="noStrike">
              <a:latin typeface="Calibri"/>
              <a:ea typeface="Calibri"/>
              <a:cs typeface="Calibri"/>
              <a:sym typeface="Calibri"/>
            </a:endParaRPr>
          </a:p>
        </p:txBody>
      </p:sp>
      <p:sp>
        <p:nvSpPr>
          <p:cNvPr id="256" name="Google Shape;256;p48"/>
          <p:cNvSpPr txBox="1"/>
          <p:nvPr>
            <p:ph idx="1" type="body"/>
          </p:nvPr>
        </p:nvSpPr>
        <p:spPr>
          <a:xfrm>
            <a:off x="457200" y="796290"/>
            <a:ext cx="8229600" cy="420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2000" u="none" cap="none" strike="noStrike">
                <a:latin typeface="Calibri"/>
                <a:ea typeface="Calibri"/>
                <a:cs typeface="Calibri"/>
                <a:sym typeface="Calibri"/>
              </a:rPr>
              <a:t>Support reasoning about information </a:t>
            </a:r>
            <a:r>
              <a:rPr b="1" i="0" lang="en" sz="2000" u="none" cap="none" strike="noStrike"/>
              <a:t>(</a:t>
            </a:r>
            <a:r>
              <a:rPr b="1" i="0" lang="en" sz="2000" u="none" cap="none" strike="noStrike">
                <a:latin typeface="Calibri"/>
                <a:ea typeface="Calibri"/>
                <a:cs typeface="Calibri"/>
                <a:sym typeface="Calibri"/>
              </a:rPr>
              <a:t>analysis</a:t>
            </a:r>
            <a:r>
              <a:rPr b="1" i="0" lang="en" sz="2000" u="none" cap="none" strike="noStrike"/>
              <a:t>) </a:t>
            </a:r>
            <a:endParaRPr b="1" sz="2000"/>
          </a:p>
          <a:p>
            <a:pPr indent="-260350" lvl="1" marL="742950" marR="0" rtl="0" algn="l">
              <a:spcBef>
                <a:spcPts val="480"/>
              </a:spcBef>
              <a:spcAft>
                <a:spcPts val="0"/>
              </a:spcAft>
              <a:buClr>
                <a:srgbClr val="000000"/>
              </a:buClr>
              <a:buSzPts val="2000"/>
              <a:buFont typeface="Arial"/>
              <a:buChar char="•"/>
            </a:pPr>
            <a:r>
              <a:rPr b="0" i="0" lang="en" sz="2000" u="none" cap="none" strike="noStrike">
                <a:latin typeface="Calibri"/>
                <a:ea typeface="Calibri"/>
                <a:cs typeface="Calibri"/>
                <a:sym typeface="Calibri"/>
              </a:rPr>
              <a:t>Finding relationships</a:t>
            </a:r>
            <a:endParaRPr sz="2000"/>
          </a:p>
          <a:p>
            <a:pPr indent="-260350" lvl="1" marL="742950" marR="0" rtl="0" algn="l">
              <a:spcBef>
                <a:spcPts val="480"/>
              </a:spcBef>
              <a:spcAft>
                <a:spcPts val="0"/>
              </a:spcAft>
              <a:buClr>
                <a:srgbClr val="000000"/>
              </a:buClr>
              <a:buSzPts val="2000"/>
              <a:buFont typeface="Arial"/>
              <a:buChar char="•"/>
            </a:pPr>
            <a:r>
              <a:rPr b="0" i="0" lang="en" sz="2000" u="none" cap="none" strike="noStrike">
                <a:latin typeface="Calibri"/>
                <a:ea typeface="Calibri"/>
                <a:cs typeface="Calibri"/>
                <a:sym typeface="Calibri"/>
              </a:rPr>
              <a:t>Discover structure</a:t>
            </a:r>
            <a:endParaRPr sz="2000"/>
          </a:p>
          <a:p>
            <a:pPr indent="-260350" lvl="1" marL="742950" marR="0" rtl="0" algn="l">
              <a:spcBef>
                <a:spcPts val="480"/>
              </a:spcBef>
              <a:spcAft>
                <a:spcPts val="0"/>
              </a:spcAft>
              <a:buClr>
                <a:srgbClr val="000000"/>
              </a:buClr>
              <a:buSzPts val="2000"/>
              <a:buFont typeface="Arial"/>
              <a:buChar char="•"/>
            </a:pPr>
            <a:r>
              <a:rPr b="0" i="0" lang="en" sz="2000" u="none" cap="none" strike="noStrike">
                <a:latin typeface="Calibri"/>
                <a:ea typeface="Calibri"/>
                <a:cs typeface="Calibri"/>
                <a:sym typeface="Calibri"/>
              </a:rPr>
              <a:t>Quantifying values and influences</a:t>
            </a:r>
            <a:endParaRPr sz="2000"/>
          </a:p>
          <a:p>
            <a:pPr indent="-260350" lvl="1" marL="742950" marR="0" rtl="0" algn="l">
              <a:spcBef>
                <a:spcPts val="480"/>
              </a:spcBef>
              <a:spcAft>
                <a:spcPts val="0"/>
              </a:spcAft>
              <a:buClr>
                <a:srgbClr val="000000"/>
              </a:buClr>
              <a:buSzPts val="2000"/>
              <a:buFont typeface="Arial"/>
              <a:buChar char="•"/>
            </a:pPr>
            <a:r>
              <a:rPr b="0" i="0" lang="en" sz="2000" u="none" cap="none" strike="noStrike">
                <a:latin typeface="Calibri"/>
                <a:ea typeface="Calibri"/>
                <a:cs typeface="Calibri"/>
                <a:sym typeface="Calibri"/>
              </a:rPr>
              <a:t>Should be part of </a:t>
            </a:r>
            <a:r>
              <a:rPr lang="en" sz="2000"/>
              <a:t>the data analysis</a:t>
            </a:r>
            <a:r>
              <a:rPr b="0" i="0" lang="en" sz="2000" u="none" cap="none" strike="noStrike">
                <a:latin typeface="Calibri"/>
                <a:ea typeface="Calibri"/>
                <a:cs typeface="Calibri"/>
                <a:sym typeface="Calibri"/>
              </a:rPr>
              <a:t> cycle</a:t>
            </a:r>
            <a:endParaRPr b="0" i="0" sz="2000" u="none" cap="none" strike="noStrike">
              <a:latin typeface="Calibri"/>
              <a:ea typeface="Calibri"/>
              <a:cs typeface="Calibri"/>
              <a:sym typeface="Calibri"/>
            </a:endParaRPr>
          </a:p>
          <a:p>
            <a:pPr indent="0" lvl="0" marL="0" marR="0" rtl="0" algn="l">
              <a:spcBef>
                <a:spcPts val="560"/>
              </a:spcBef>
              <a:spcAft>
                <a:spcPts val="0"/>
              </a:spcAft>
              <a:buClr>
                <a:schemeClr val="dk1"/>
              </a:buClr>
              <a:buFont typeface="Arial"/>
              <a:buNone/>
            </a:pPr>
            <a:r>
              <a:rPr b="0" i="0" lang="en" sz="2000" u="none" cap="none" strike="noStrike">
                <a:latin typeface="Calibri"/>
                <a:ea typeface="Calibri"/>
                <a:cs typeface="Calibri"/>
                <a:sym typeface="Calibri"/>
              </a:rPr>
              <a:t>Inform and persuade others </a:t>
            </a:r>
            <a:r>
              <a:rPr b="1" i="0" lang="en" sz="2000" u="none" cap="none" strike="noStrike"/>
              <a:t>(</a:t>
            </a:r>
            <a:r>
              <a:rPr b="1" i="0" lang="en" sz="2000" u="none" cap="none" strike="noStrike">
                <a:latin typeface="Calibri"/>
                <a:ea typeface="Calibri"/>
                <a:cs typeface="Calibri"/>
                <a:sym typeface="Calibri"/>
              </a:rPr>
              <a:t>communication</a:t>
            </a:r>
            <a:r>
              <a:rPr b="1" i="0" lang="en" sz="2000" u="none" cap="none" strike="noStrike"/>
              <a:t>)</a:t>
            </a:r>
            <a:endParaRPr b="1" sz="2000"/>
          </a:p>
          <a:p>
            <a:pPr indent="-260350" lvl="1" marL="742950" marR="0" rtl="0" algn="l">
              <a:spcBef>
                <a:spcPts val="480"/>
              </a:spcBef>
              <a:spcAft>
                <a:spcPts val="0"/>
              </a:spcAft>
              <a:buClr>
                <a:srgbClr val="000000"/>
              </a:buClr>
              <a:buSzPts val="2000"/>
              <a:buFont typeface="Arial"/>
              <a:buChar char="•"/>
            </a:pPr>
            <a:r>
              <a:rPr b="0" i="0" lang="en" sz="2000" u="none" cap="none" strike="noStrike">
                <a:latin typeface="Calibri"/>
                <a:ea typeface="Calibri"/>
                <a:cs typeface="Calibri"/>
                <a:sym typeface="Calibri"/>
              </a:rPr>
              <a:t>Capture attention, engage</a:t>
            </a:r>
            <a:endParaRPr sz="2000"/>
          </a:p>
          <a:p>
            <a:pPr indent="-260350" lvl="1" marL="742950" marR="0" rtl="0" algn="l">
              <a:spcBef>
                <a:spcPts val="480"/>
              </a:spcBef>
              <a:spcAft>
                <a:spcPts val="0"/>
              </a:spcAft>
              <a:buClr>
                <a:srgbClr val="000000"/>
              </a:buClr>
              <a:buSzPts val="2000"/>
              <a:buFont typeface="Arial"/>
              <a:buChar char="•"/>
            </a:pPr>
            <a:r>
              <a:rPr b="0" i="0" lang="en" sz="2000" u="none" cap="none" strike="noStrike">
                <a:latin typeface="Calibri"/>
                <a:ea typeface="Calibri"/>
                <a:cs typeface="Calibri"/>
                <a:sym typeface="Calibri"/>
              </a:rPr>
              <a:t>Tell a story visually </a:t>
            </a:r>
            <a:endParaRPr sz="2000"/>
          </a:p>
          <a:p>
            <a:pPr indent="-260350" lvl="1" marL="742950" marR="0" rtl="0" algn="l">
              <a:spcBef>
                <a:spcPts val="480"/>
              </a:spcBef>
              <a:spcAft>
                <a:spcPts val="0"/>
              </a:spcAft>
              <a:buClr>
                <a:srgbClr val="000000"/>
              </a:buClr>
              <a:buSzPts val="2000"/>
              <a:buFont typeface="Arial"/>
              <a:buChar char="•"/>
            </a:pPr>
            <a:r>
              <a:rPr lang="en" sz="2000"/>
              <a:t>Can f</a:t>
            </a:r>
            <a:r>
              <a:rPr b="0" i="0" lang="en" sz="2000" u="none" cap="none" strike="noStrike">
                <a:latin typeface="Calibri"/>
                <a:ea typeface="Calibri"/>
                <a:cs typeface="Calibri"/>
                <a:sym typeface="Calibri"/>
              </a:rPr>
              <a:t>ocus on certain aspects and omit others</a:t>
            </a:r>
            <a:endParaRPr b="0" i="0" sz="2000" u="none" cap="none" strike="noStrike">
              <a:latin typeface="Calibri"/>
              <a:ea typeface="Calibri"/>
              <a:cs typeface="Calibri"/>
              <a:sym typeface="Calibri"/>
            </a:endParaRPr>
          </a:p>
          <a:p>
            <a:pPr indent="0" lvl="0" marL="0" marR="0" rtl="0" algn="l">
              <a:spcBef>
                <a:spcPts val="1600"/>
              </a:spcBef>
              <a:spcAft>
                <a:spcPts val="1600"/>
              </a:spcAft>
              <a:buNone/>
            </a:pPr>
            <a:r>
              <a:rPr lang="en" sz="2000"/>
              <a:t>Make it easier to evaluate potential courses of action </a:t>
            </a:r>
            <a:r>
              <a:rPr b="1" lang="en" sz="2000"/>
              <a:t>(decision-making)</a:t>
            </a:r>
            <a:endParaRPr b="1" sz="2000"/>
          </a:p>
        </p:txBody>
      </p:sp>
      <p:sp>
        <p:nvSpPr>
          <p:cNvPr id="257" name="Google Shape;257;p4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58" name="Google Shape;258;p48"/>
          <p:cNvPicPr preferRelativeResize="0"/>
          <p:nvPr/>
        </p:nvPicPr>
        <p:blipFill>
          <a:blip r:embed="rId3">
            <a:alphaModFix/>
          </a:blip>
          <a:stretch>
            <a:fillRect/>
          </a:stretch>
        </p:blipFill>
        <p:spPr>
          <a:xfrm>
            <a:off x="5744999" y="691925"/>
            <a:ext cx="3266875" cy="3481350"/>
          </a:xfrm>
          <a:prstGeom prst="rect">
            <a:avLst/>
          </a:prstGeom>
          <a:noFill/>
          <a:ln>
            <a:noFill/>
          </a:ln>
        </p:spPr>
      </p:pic>
      <p:sp>
        <p:nvSpPr>
          <p:cNvPr id="259" name="Google Shape;259;p48"/>
          <p:cNvSpPr/>
          <p:nvPr/>
        </p:nvSpPr>
        <p:spPr>
          <a:xfrm>
            <a:off x="5505567" y="2578400"/>
            <a:ext cx="212700" cy="186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3"/>
          <p:cNvSpPr txBox="1"/>
          <p:nvPr>
            <p:ph idx="1" type="body"/>
          </p:nvPr>
        </p:nvSpPr>
        <p:spPr>
          <a:xfrm>
            <a:off x="284085" y="1047750"/>
            <a:ext cx="8602500" cy="3394500"/>
          </a:xfrm>
          <a:prstGeom prst="rect">
            <a:avLst/>
          </a:prstGeom>
          <a:noFill/>
          <a:ln>
            <a:noFill/>
          </a:ln>
        </p:spPr>
        <p:txBody>
          <a:bodyPr anchorCtr="0" anchor="t" bIns="45700" lIns="91425" spcFirstLastPara="1" rIns="91425" wrap="square" tIns="45700">
            <a:noAutofit/>
          </a:bodyPr>
          <a:lstStyle/>
          <a:p>
            <a:pPr indent="-241300" lvl="0" marL="342900" marR="0" rtl="0" algn="l">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spcBef>
                <a:spcPts val="480"/>
              </a:spcBef>
              <a:spcAft>
                <a:spcPts val="0"/>
              </a:spcAft>
              <a:buNone/>
            </a:pPr>
            <a:r>
              <a:rPr b="0" i="0" lang="en" sz="2400" u="none" cap="none" strike="noStrike">
                <a:latin typeface="Calibri"/>
                <a:ea typeface="Calibri"/>
                <a:cs typeface="Calibri"/>
                <a:sym typeface="Calibri"/>
              </a:rPr>
              <a:t>NY Times </a:t>
            </a:r>
            <a:r>
              <a:rPr lang="en" sz="2400"/>
              <a:t>i</a:t>
            </a:r>
            <a:r>
              <a:rPr b="0" i="0" lang="en" sz="2400" u="none" cap="none" strike="noStrike">
                <a:latin typeface="Calibri"/>
                <a:ea typeface="Calibri"/>
                <a:cs typeface="Calibri"/>
                <a:sym typeface="Calibri"/>
              </a:rPr>
              <a:t>nteractive </a:t>
            </a:r>
            <a:r>
              <a:rPr lang="en" sz="2400"/>
              <a:t>v</a:t>
            </a:r>
            <a:r>
              <a:rPr b="0" i="0" lang="en" sz="2400" u="none" cap="none" strike="noStrike">
                <a:latin typeface="Calibri"/>
                <a:ea typeface="Calibri"/>
                <a:cs typeface="Calibri"/>
                <a:sym typeface="Calibri"/>
              </a:rPr>
              <a:t>isualizations (recession/recovery 2014)</a:t>
            </a:r>
            <a:br>
              <a:rPr b="0" i="0" lang="en" sz="2400" u="none" cap="none" strike="noStrike">
                <a:latin typeface="Calibri"/>
                <a:ea typeface="Calibri"/>
                <a:cs typeface="Calibri"/>
                <a:sym typeface="Calibri"/>
              </a:rPr>
            </a:br>
            <a:r>
              <a:rPr b="0" i="0" lang="en" sz="1600" u="sng" cap="none" strike="noStrike">
                <a:solidFill>
                  <a:schemeClr val="hlink"/>
                </a:solidFill>
                <a:latin typeface="Calibri"/>
                <a:ea typeface="Calibri"/>
                <a:cs typeface="Calibri"/>
                <a:sym typeface="Calibri"/>
                <a:hlinkClick r:id="rId3"/>
              </a:rPr>
              <a:t>http://www.nytimes.com/interactive/2014/06/05/upshot/how-the-recession-reshaped-the-economy-in-255-charts.html</a:t>
            </a:r>
            <a:r>
              <a:rPr b="0" i="0" lang="en" sz="1600" u="none" cap="none" strike="noStrike">
                <a:solidFill>
                  <a:schemeClr val="dk1"/>
                </a:solidFill>
                <a:latin typeface="Calibri"/>
                <a:ea typeface="Calibri"/>
                <a:cs typeface="Calibri"/>
                <a:sym typeface="Calibri"/>
              </a:rPr>
              <a:t> </a:t>
            </a:r>
            <a:endParaRPr/>
          </a:p>
          <a:p>
            <a:pPr indent="-254000" lvl="0" marL="342900" marR="0" rtl="0" algn="l">
              <a:spcBef>
                <a:spcPts val="28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480"/>
              </a:spcBef>
              <a:spcAft>
                <a:spcPts val="0"/>
              </a:spcAft>
              <a:buNone/>
            </a:pPr>
            <a:r>
              <a:rPr b="0" i="0" lang="en" sz="2400" u="none" cap="none" strike="noStrike">
                <a:latin typeface="Calibri"/>
                <a:ea typeface="Calibri"/>
                <a:cs typeface="Calibri"/>
                <a:sym typeface="Calibri"/>
              </a:rPr>
              <a:t>And 2014 “the year in interactive storytelling”</a:t>
            </a:r>
            <a:endParaRPr/>
          </a:p>
          <a:p>
            <a:pPr indent="0" lvl="0" marL="0" marR="0" rtl="0" algn="l">
              <a:spcBef>
                <a:spcPts val="320"/>
              </a:spcBef>
              <a:spcAft>
                <a:spcPts val="0"/>
              </a:spcAft>
              <a:buNone/>
            </a:pPr>
            <a:r>
              <a:rPr b="0" i="0" lang="en" sz="1600" u="sng" cap="none" strike="noStrike">
                <a:solidFill>
                  <a:schemeClr val="hlink"/>
                </a:solidFill>
                <a:latin typeface="Calibri"/>
                <a:ea typeface="Calibri"/>
                <a:cs typeface="Calibri"/>
                <a:sym typeface="Calibri"/>
                <a:hlinkClick r:id="rId4"/>
              </a:rPr>
              <a:t>http://www.nytimes.com/interactive/2014/12/29/us/year-in-interactive-storytelling.html?_r=0</a:t>
            </a:r>
            <a:r>
              <a:rPr b="0" i="0" lang="en" sz="1600" u="none" cap="none" strike="noStrike">
                <a:solidFill>
                  <a:schemeClr val="dk1"/>
                </a:solidFill>
                <a:latin typeface="Calibri"/>
                <a:ea typeface="Calibri"/>
                <a:cs typeface="Calibri"/>
                <a:sym typeface="Calibri"/>
              </a:rPr>
              <a:t> </a:t>
            </a:r>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spcBef>
                <a:spcPts val="480"/>
              </a:spcBef>
              <a:spcAft>
                <a:spcPts val="1600"/>
              </a:spcAft>
              <a:buNone/>
            </a:pPr>
            <a:r>
              <a:rPr b="0" i="0" lang="en" sz="2400" u="none" cap="none" strike="noStrike">
                <a:latin typeface="Calibri"/>
                <a:ea typeface="Calibri"/>
                <a:cs typeface="Calibri"/>
                <a:sym typeface="Calibri"/>
              </a:rPr>
              <a:t>NY Times graphics are a great source of</a:t>
            </a:r>
            <a:br>
              <a:rPr lang="en" sz="2400"/>
            </a:br>
            <a:r>
              <a:rPr i="0" lang="en" sz="2400" u="none" cap="none" strike="noStrike"/>
              <a:t>best practices</a:t>
            </a:r>
            <a:r>
              <a:rPr b="0" i="0" lang="en" sz="2400" u="none" cap="none" strike="noStrike">
                <a:latin typeface="Calibri"/>
                <a:ea typeface="Calibri"/>
                <a:cs typeface="Calibri"/>
                <a:sym typeface="Calibri"/>
              </a:rPr>
              <a:t> in </a:t>
            </a:r>
            <a:r>
              <a:rPr lang="en" sz="2400"/>
              <a:t>viz (except for when they’re not…)</a:t>
            </a:r>
            <a:endParaRPr b="0" i="0" sz="1600" u="none" cap="none" strike="noStrike">
              <a:latin typeface="Calibri"/>
              <a:ea typeface="Calibri"/>
              <a:cs typeface="Calibri"/>
              <a:sym typeface="Calibri"/>
            </a:endParaRPr>
          </a:p>
        </p:txBody>
      </p:sp>
      <p:sp>
        <p:nvSpPr>
          <p:cNvPr id="766" name="Google Shape;766;p93"/>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New York Times Magazine, 21-Sep-2008" id="767" name="Google Shape;767;p93">
            <a:hlinkClick r:id="rId5"/>
          </p:cNvPr>
          <p:cNvPicPr preferRelativeResize="0"/>
          <p:nvPr/>
        </p:nvPicPr>
        <p:blipFill>
          <a:blip r:embed="rId6">
            <a:alphaModFix/>
          </a:blip>
          <a:stretch>
            <a:fillRect/>
          </a:stretch>
        </p:blipFill>
        <p:spPr>
          <a:xfrm>
            <a:off x="7022400" y="3497900"/>
            <a:ext cx="1088775" cy="1645600"/>
          </a:xfrm>
          <a:prstGeom prst="rect">
            <a:avLst/>
          </a:prstGeom>
          <a:noFill/>
          <a:ln>
            <a:noFill/>
          </a:ln>
        </p:spPr>
      </p:pic>
      <p:sp>
        <p:nvSpPr>
          <p:cNvPr id="768" name="Google Shape;768;p93"/>
          <p:cNvSpPr/>
          <p:nvPr/>
        </p:nvSpPr>
        <p:spPr>
          <a:xfrm>
            <a:off x="92750" y="57075"/>
            <a:ext cx="2404200" cy="1198500"/>
          </a:xfrm>
          <a:prstGeom prst="rect">
            <a:avLst/>
          </a:prstGeom>
          <a:solidFill>
            <a:srgbClr val="C9DAF8"/>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1155CC"/>
                </a:solidFill>
                <a:latin typeface="Calibri"/>
                <a:ea typeface="Calibri"/>
                <a:cs typeface="Calibri"/>
                <a:sym typeface="Calibri"/>
              </a:rPr>
              <a:t>Use case:</a:t>
            </a:r>
            <a:endParaRPr b="1" sz="2500">
              <a:solidFill>
                <a:srgbClr val="1155CC"/>
              </a:solidFill>
              <a:latin typeface="Calibri"/>
              <a:ea typeface="Calibri"/>
              <a:cs typeface="Calibri"/>
              <a:sym typeface="Calibri"/>
            </a:endParaRPr>
          </a:p>
          <a:p>
            <a:pPr indent="0" lvl="0" marL="0" rtl="0" algn="ctr">
              <a:spcBef>
                <a:spcPts val="0"/>
              </a:spcBef>
              <a:spcAft>
                <a:spcPts val="0"/>
              </a:spcAft>
              <a:buNone/>
            </a:pPr>
            <a:r>
              <a:rPr b="1" lang="en" sz="2500">
                <a:solidFill>
                  <a:srgbClr val="1155CC"/>
                </a:solidFill>
                <a:latin typeface="Calibri"/>
                <a:ea typeface="Calibri"/>
                <a:cs typeface="Calibri"/>
                <a:sym typeface="Calibri"/>
              </a:rPr>
              <a:t>Journalism</a:t>
            </a:r>
            <a:endParaRPr b="1" sz="2500">
              <a:solidFill>
                <a:srgbClr val="1155CC"/>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4"/>
          <p:cNvSpPr txBox="1"/>
          <p:nvPr>
            <p:ph idx="1" type="body"/>
          </p:nvPr>
        </p:nvSpPr>
        <p:spPr>
          <a:xfrm>
            <a:off x="3017625" y="519125"/>
            <a:ext cx="5669100" cy="254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endParaRPr>
          </a:p>
          <a:p>
            <a:pPr indent="0" lvl="0" marL="0" marR="0" rtl="0" algn="l">
              <a:spcBef>
                <a:spcPts val="0"/>
              </a:spcBef>
              <a:spcAft>
                <a:spcPts val="0"/>
              </a:spcAft>
              <a:buNone/>
            </a:pPr>
            <a:r>
              <a:rPr b="0" i="0" lang="en" sz="2900" u="none" cap="none" strike="noStrike">
                <a:latin typeface="Calibri"/>
                <a:ea typeface="Calibri"/>
                <a:cs typeface="Calibri"/>
                <a:sym typeface="Calibri"/>
              </a:rPr>
              <a:t>Hans Rosling: </a:t>
            </a:r>
            <a:endParaRPr sz="2900"/>
          </a:p>
          <a:p>
            <a:pPr indent="0" lvl="1" marL="0" marR="0" rtl="0" algn="l">
              <a:spcBef>
                <a:spcPts val="480"/>
              </a:spcBef>
              <a:spcAft>
                <a:spcPts val="0"/>
              </a:spcAft>
              <a:buClr>
                <a:schemeClr val="dk1"/>
              </a:buClr>
              <a:buFont typeface="Arial"/>
              <a:buNone/>
            </a:pPr>
            <a:r>
              <a:rPr b="1" i="0" lang="en" sz="2900" u="none" cap="none" strike="noStrike">
                <a:latin typeface="Calibri"/>
                <a:ea typeface="Calibri"/>
                <a:cs typeface="Calibri"/>
                <a:sym typeface="Calibri"/>
              </a:rPr>
              <a:t>200 </a:t>
            </a:r>
            <a:r>
              <a:rPr b="1" lang="en" sz="2900"/>
              <a:t>c</a:t>
            </a:r>
            <a:r>
              <a:rPr b="1" i="0" lang="en" sz="2900" u="none" cap="none" strike="noStrike">
                <a:latin typeface="Calibri"/>
                <a:ea typeface="Calibri"/>
                <a:cs typeface="Calibri"/>
                <a:sym typeface="Calibri"/>
              </a:rPr>
              <a:t>ountries, 200 </a:t>
            </a:r>
            <a:r>
              <a:rPr b="1" lang="en" sz="2900"/>
              <a:t>y</a:t>
            </a:r>
            <a:r>
              <a:rPr b="1" i="0" lang="en" sz="2900" u="none" cap="none" strike="noStrike">
                <a:latin typeface="Calibri"/>
                <a:ea typeface="Calibri"/>
                <a:cs typeface="Calibri"/>
                <a:sym typeface="Calibri"/>
              </a:rPr>
              <a:t>ears, 4 </a:t>
            </a:r>
            <a:r>
              <a:rPr b="1" lang="en" sz="2900"/>
              <a:t>m</a:t>
            </a:r>
            <a:r>
              <a:rPr b="1" i="0" lang="en" sz="2900" u="none" cap="none" strike="noStrike">
                <a:latin typeface="Calibri"/>
                <a:ea typeface="Calibri"/>
                <a:cs typeface="Calibri"/>
                <a:sym typeface="Calibri"/>
              </a:rPr>
              <a:t>inutes</a:t>
            </a:r>
            <a:endParaRPr b="1" sz="2900"/>
          </a:p>
          <a:p>
            <a:pPr indent="0" lvl="0" marL="0" marR="0" rtl="0" algn="l">
              <a:spcBef>
                <a:spcPts val="360"/>
              </a:spcBef>
              <a:spcAft>
                <a:spcPts val="0"/>
              </a:spcAft>
              <a:buNone/>
            </a:pPr>
            <a:r>
              <a:rPr lang="en" sz="1600" u="sng">
                <a:solidFill>
                  <a:schemeClr val="hlink"/>
                </a:solidFill>
                <a:hlinkClick r:id="rId3"/>
              </a:rPr>
              <a:t>https://www.youtube.com/watch?v=jbkSRLYSojo</a:t>
            </a:r>
            <a:endParaRPr b="0" i="0" sz="1600" u="none" cap="none" strike="noStrike">
              <a:solidFill>
                <a:schemeClr val="dk1"/>
              </a:solidFill>
              <a:latin typeface="Calibri"/>
              <a:ea typeface="Calibri"/>
              <a:cs typeface="Calibri"/>
              <a:sym typeface="Calibri"/>
            </a:endParaRPr>
          </a:p>
          <a:p>
            <a:pPr indent="-241300" lvl="0" marL="342900" marR="0" rtl="0" algn="l">
              <a:spcBef>
                <a:spcPts val="320"/>
              </a:spcBef>
              <a:spcAft>
                <a:spcPts val="160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774" name="Google Shape;774;p94"/>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75" name="Google Shape;775;p94"/>
          <p:cNvPicPr preferRelativeResize="0"/>
          <p:nvPr/>
        </p:nvPicPr>
        <p:blipFill>
          <a:blip r:embed="rId4">
            <a:alphaModFix/>
          </a:blip>
          <a:stretch>
            <a:fillRect/>
          </a:stretch>
        </p:blipFill>
        <p:spPr>
          <a:xfrm>
            <a:off x="3173600" y="2576175"/>
            <a:ext cx="4777999" cy="2362649"/>
          </a:xfrm>
          <a:prstGeom prst="rect">
            <a:avLst/>
          </a:prstGeom>
          <a:noFill/>
          <a:ln>
            <a:noFill/>
          </a:ln>
        </p:spPr>
      </p:pic>
      <p:sp>
        <p:nvSpPr>
          <p:cNvPr id="776" name="Google Shape;776;p94"/>
          <p:cNvSpPr/>
          <p:nvPr/>
        </p:nvSpPr>
        <p:spPr>
          <a:xfrm>
            <a:off x="92750" y="57075"/>
            <a:ext cx="2404200" cy="1198500"/>
          </a:xfrm>
          <a:prstGeom prst="rect">
            <a:avLst/>
          </a:prstGeom>
          <a:solidFill>
            <a:srgbClr val="D9EAD3"/>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38761D"/>
                </a:solidFill>
                <a:latin typeface="Calibri"/>
                <a:ea typeface="Calibri"/>
                <a:cs typeface="Calibri"/>
                <a:sym typeface="Calibri"/>
              </a:rPr>
              <a:t>Use case:</a:t>
            </a:r>
            <a:endParaRPr b="1" sz="2500">
              <a:solidFill>
                <a:srgbClr val="38761D"/>
              </a:solidFill>
              <a:latin typeface="Calibri"/>
              <a:ea typeface="Calibri"/>
              <a:cs typeface="Calibri"/>
              <a:sym typeface="Calibri"/>
            </a:endParaRPr>
          </a:p>
          <a:p>
            <a:pPr indent="0" lvl="0" marL="0" rtl="0" algn="ctr">
              <a:spcBef>
                <a:spcPts val="0"/>
              </a:spcBef>
              <a:spcAft>
                <a:spcPts val="0"/>
              </a:spcAft>
              <a:buNone/>
            </a:pPr>
            <a:r>
              <a:rPr b="1" lang="en" sz="2500">
                <a:solidFill>
                  <a:srgbClr val="38761D"/>
                </a:solidFill>
                <a:latin typeface="Calibri"/>
                <a:ea typeface="Calibri"/>
                <a:cs typeface="Calibri"/>
                <a:sym typeface="Calibri"/>
              </a:rPr>
              <a:t>Educating the public</a:t>
            </a:r>
            <a:endParaRPr b="1" sz="2500">
              <a:solidFill>
                <a:srgbClr val="38761D"/>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5"/>
          <p:cNvSpPr txBox="1"/>
          <p:nvPr>
            <p:ph type="title"/>
          </p:nvPr>
        </p:nvSpPr>
        <p:spPr>
          <a:xfrm>
            <a:off x="1647925" y="461075"/>
            <a:ext cx="7176000" cy="479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u="none" cap="none" strike="noStrike">
                <a:solidFill>
                  <a:srgbClr val="000000"/>
                </a:solidFill>
                <a:latin typeface="Calibri"/>
                <a:ea typeface="Calibri"/>
                <a:cs typeface="Calibri"/>
                <a:sym typeface="Calibri"/>
              </a:rPr>
              <a:t>Charles Joseph Minard 1869</a:t>
            </a:r>
            <a:br>
              <a:rPr b="0" i="0" lang="en" u="none" cap="none" strike="noStrike">
                <a:solidFill>
                  <a:srgbClr val="000000"/>
                </a:solidFill>
                <a:latin typeface="Calibri"/>
                <a:ea typeface="Calibri"/>
                <a:cs typeface="Calibri"/>
                <a:sym typeface="Calibri"/>
              </a:rPr>
            </a:br>
            <a:r>
              <a:rPr b="0" i="0" lang="en" u="none" cap="none" strike="noStrike">
                <a:solidFill>
                  <a:srgbClr val="000000"/>
                </a:solidFill>
                <a:latin typeface="Calibri"/>
                <a:ea typeface="Calibri"/>
                <a:cs typeface="Calibri"/>
                <a:sym typeface="Calibri"/>
              </a:rPr>
              <a:t>Napoleon’s </a:t>
            </a:r>
            <a:r>
              <a:rPr b="0" lang="en">
                <a:solidFill>
                  <a:srgbClr val="000000"/>
                </a:solidFill>
                <a:latin typeface="Calibri"/>
                <a:ea typeface="Calibri"/>
                <a:cs typeface="Calibri"/>
                <a:sym typeface="Calibri"/>
              </a:rPr>
              <a:t>m</a:t>
            </a:r>
            <a:r>
              <a:rPr b="0" i="0" lang="en" u="none" cap="none" strike="noStrike">
                <a:solidFill>
                  <a:srgbClr val="000000"/>
                </a:solidFill>
                <a:latin typeface="Calibri"/>
                <a:ea typeface="Calibri"/>
                <a:cs typeface="Calibri"/>
                <a:sym typeface="Calibri"/>
              </a:rPr>
              <a:t>arch</a:t>
            </a:r>
            <a:endParaRPr b="0" i="0" u="none" cap="none" strike="noStrike">
              <a:solidFill>
                <a:srgbClr val="000000"/>
              </a:solidFill>
              <a:latin typeface="Calibri"/>
              <a:ea typeface="Calibri"/>
              <a:cs typeface="Calibri"/>
              <a:sym typeface="Calibri"/>
            </a:endParaRPr>
          </a:p>
        </p:txBody>
      </p:sp>
      <p:pic>
        <p:nvPicPr>
          <p:cNvPr id="782" name="Google Shape;782;p95"/>
          <p:cNvPicPr preferRelativeResize="0"/>
          <p:nvPr/>
        </p:nvPicPr>
        <p:blipFill rotWithShape="1">
          <a:blip r:embed="rId3">
            <a:alphaModFix/>
          </a:blip>
          <a:srcRect b="0" l="0" r="0" t="0"/>
          <a:stretch/>
        </p:blipFill>
        <p:spPr>
          <a:xfrm>
            <a:off x="1592800" y="1270044"/>
            <a:ext cx="7246200" cy="3269700"/>
          </a:xfrm>
          <a:prstGeom prst="rect">
            <a:avLst/>
          </a:prstGeom>
          <a:noFill/>
          <a:ln>
            <a:noFill/>
          </a:ln>
        </p:spPr>
      </p:pic>
      <p:sp>
        <p:nvSpPr>
          <p:cNvPr id="783" name="Google Shape;783;p95"/>
          <p:cNvSpPr txBox="1"/>
          <p:nvPr/>
        </p:nvSpPr>
        <p:spPr>
          <a:xfrm>
            <a:off x="1113656" y="4495955"/>
            <a:ext cx="7340471" cy="484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latin typeface="Calibri"/>
                <a:ea typeface="Calibri"/>
                <a:cs typeface="Calibri"/>
                <a:sym typeface="Calibri"/>
              </a:rPr>
              <a:t>According to Tufte: “</a:t>
            </a:r>
            <a:r>
              <a:rPr b="0" i="1" lang="en" sz="1800" u="none" cap="none" strike="noStrike">
                <a:latin typeface="Calibri"/>
                <a:ea typeface="Calibri"/>
                <a:cs typeface="Calibri"/>
                <a:sym typeface="Calibri"/>
              </a:rPr>
              <a:t>It may well be the best statistical graphic ever drawn.</a:t>
            </a:r>
            <a:r>
              <a:rPr b="0" i="0" lang="en" sz="1800" u="none" cap="none" strike="noStrike">
                <a:latin typeface="Calibri"/>
                <a:ea typeface="Calibri"/>
                <a:cs typeface="Calibri"/>
                <a:sym typeface="Calibri"/>
              </a:rPr>
              <a:t>”</a:t>
            </a:r>
            <a:endParaRPr/>
          </a:p>
          <a:p>
            <a:pPr indent="0" lvl="0" marL="0" marR="0" rtl="0" algn="l">
              <a:spcBef>
                <a:spcPts val="0"/>
              </a:spcBef>
              <a:spcAft>
                <a:spcPts val="0"/>
              </a:spcAft>
              <a:buNone/>
            </a:pPr>
            <a:r>
              <a:rPr lang="en" sz="1800">
                <a:latin typeface="Calibri"/>
                <a:ea typeface="Calibri"/>
                <a:cs typeface="Calibri"/>
                <a:sym typeface="Calibri"/>
              </a:rPr>
              <a:t>5 variables: army size, location, dates, direction, temperature during retreat</a:t>
            </a:r>
            <a:endParaRPr sz="1800">
              <a:latin typeface="Calibri"/>
              <a:ea typeface="Calibri"/>
              <a:cs typeface="Calibri"/>
              <a:sym typeface="Calibri"/>
            </a:endParaRPr>
          </a:p>
        </p:txBody>
      </p:sp>
      <p:sp>
        <p:nvSpPr>
          <p:cNvPr id="784" name="Google Shape;784;p9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5" name="Google Shape;785;p95"/>
          <p:cNvSpPr/>
          <p:nvPr/>
        </p:nvSpPr>
        <p:spPr>
          <a:xfrm>
            <a:off x="92750" y="57075"/>
            <a:ext cx="2404200" cy="1198500"/>
          </a:xfrm>
          <a:prstGeom prst="rect">
            <a:avLst/>
          </a:prstGeom>
          <a:solidFill>
            <a:srgbClr val="D9D2E9"/>
          </a:solid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9900FF"/>
                </a:solidFill>
                <a:latin typeface="Calibri"/>
                <a:ea typeface="Calibri"/>
                <a:cs typeface="Calibri"/>
                <a:sym typeface="Calibri"/>
              </a:rPr>
              <a:t>Use case:</a:t>
            </a:r>
            <a:endParaRPr b="1" sz="2500">
              <a:solidFill>
                <a:srgbClr val="9900FF"/>
              </a:solidFill>
              <a:latin typeface="Calibri"/>
              <a:ea typeface="Calibri"/>
              <a:cs typeface="Calibri"/>
              <a:sym typeface="Calibri"/>
            </a:endParaRPr>
          </a:p>
          <a:p>
            <a:pPr indent="0" lvl="0" marL="0" rtl="0" algn="ctr">
              <a:spcBef>
                <a:spcPts val="0"/>
              </a:spcBef>
              <a:spcAft>
                <a:spcPts val="0"/>
              </a:spcAft>
              <a:buNone/>
            </a:pPr>
            <a:r>
              <a:rPr b="1" lang="en" sz="2500">
                <a:solidFill>
                  <a:srgbClr val="9900FF"/>
                </a:solidFill>
                <a:latin typeface="Calibri"/>
                <a:ea typeface="Calibri"/>
                <a:cs typeface="Calibri"/>
                <a:sym typeface="Calibri"/>
              </a:rPr>
              <a:t>Give new perspectives</a:t>
            </a:r>
            <a:endParaRPr b="1" sz="2500">
              <a:solidFill>
                <a:srgbClr val="9900F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6"/>
          <p:cNvSpPr txBox="1"/>
          <p:nvPr>
            <p:ph type="title"/>
          </p:nvPr>
        </p:nvSpPr>
        <p:spPr>
          <a:xfrm>
            <a:off x="457200" y="2110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Tools</a:t>
            </a:r>
            <a:endParaRPr/>
          </a:p>
          <a:p>
            <a:pPr indent="0" lvl="0" marL="0" rtl="0" algn="ctr">
              <a:spcBef>
                <a:spcPts val="0"/>
              </a:spcBef>
              <a:spcAft>
                <a:spcPts val="0"/>
              </a:spcAft>
              <a:buNone/>
            </a:pPr>
            <a:r>
              <a:rPr lang="en" sz="2000"/>
              <a:t>(remaining slides for your personal perusal)</a:t>
            </a:r>
            <a:endParaRPr sz="2000"/>
          </a:p>
        </p:txBody>
      </p:sp>
      <p:sp>
        <p:nvSpPr>
          <p:cNvPr id="791" name="Google Shape;791;p96"/>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7"/>
          <p:cNvSpPr txBox="1"/>
          <p:nvPr>
            <p:ph type="title"/>
          </p:nvPr>
        </p:nvSpPr>
        <p:spPr>
          <a:xfrm>
            <a:off x="457200" y="0"/>
            <a:ext cx="8229600" cy="6720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Interactive </a:t>
            </a:r>
            <a:r>
              <a:rPr lang="en"/>
              <a:t>t</a:t>
            </a:r>
            <a:r>
              <a:rPr b="0" i="0" lang="en" sz="4400" u="none" cap="none" strike="noStrike">
                <a:latin typeface="Calibri"/>
                <a:ea typeface="Calibri"/>
                <a:cs typeface="Calibri"/>
                <a:sym typeface="Calibri"/>
              </a:rPr>
              <a:t>oolkits: D3</a:t>
            </a:r>
            <a:endParaRPr b="0" i="0" sz="4400" u="none" cap="none" strike="noStrike">
              <a:latin typeface="Calibri"/>
              <a:ea typeface="Calibri"/>
              <a:cs typeface="Calibri"/>
              <a:sym typeface="Calibri"/>
            </a:endParaRPr>
          </a:p>
        </p:txBody>
      </p:sp>
      <p:sp>
        <p:nvSpPr>
          <p:cNvPr id="797" name="Google Shape;797;p97"/>
          <p:cNvSpPr txBox="1"/>
          <p:nvPr>
            <p:ph idx="1" type="body"/>
          </p:nvPr>
        </p:nvSpPr>
        <p:spPr>
          <a:xfrm>
            <a:off x="283464" y="781812"/>
            <a:ext cx="8494776" cy="38747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2400" u="none" cap="none" strike="noStrike">
                <a:latin typeface="Calibri"/>
                <a:ea typeface="Calibri"/>
                <a:cs typeface="Calibri"/>
                <a:sym typeface="Calibri"/>
              </a:rPr>
              <a:t>Without </a:t>
            </a:r>
            <a:r>
              <a:rPr lang="en" sz="2400"/>
              <a:t>d</a:t>
            </a:r>
            <a:r>
              <a:rPr b="0" i="0" lang="en" sz="2400" u="none" cap="none" strike="noStrike">
                <a:latin typeface="Calibri"/>
                <a:ea typeface="Calibri"/>
                <a:cs typeface="Calibri"/>
                <a:sym typeface="Calibri"/>
              </a:rPr>
              <a:t>oubt, the most widely used interactive visualization framework is </a:t>
            </a:r>
            <a:r>
              <a:rPr b="1" lang="en" sz="2400" u="none" cap="none" strike="noStrike">
                <a:latin typeface="Calibri"/>
                <a:ea typeface="Calibri"/>
                <a:cs typeface="Calibri"/>
                <a:sym typeface="Calibri"/>
              </a:rPr>
              <a:t>D3</a:t>
            </a:r>
            <a:r>
              <a:rPr lang="en" sz="2400"/>
              <a:t>.</a:t>
            </a:r>
            <a:r>
              <a:rPr b="0" i="0" lang="en" sz="2400" u="none" cap="none" strike="noStrike">
                <a:latin typeface="Calibri"/>
                <a:ea typeface="Calibri"/>
                <a:cs typeface="Calibri"/>
                <a:sym typeface="Calibri"/>
              </a:rPr>
              <a:t> </a:t>
            </a:r>
            <a:endParaRPr/>
          </a:p>
          <a:p>
            <a:pPr indent="0" lvl="0" marL="0" marR="0" rtl="0" algn="l">
              <a:spcBef>
                <a:spcPts val="480"/>
              </a:spcBef>
              <a:spcAft>
                <a:spcPts val="0"/>
              </a:spcAft>
              <a:buClr>
                <a:schemeClr val="dk1"/>
              </a:buClr>
              <a:buFont typeface="Arial"/>
              <a:buNone/>
            </a:pPr>
            <a:r>
              <a:t/>
            </a:r>
            <a:endParaRPr b="0" i="0" sz="2400" u="none" cap="none" strike="noStrike">
              <a:latin typeface="Calibri"/>
              <a:ea typeface="Calibri"/>
              <a:cs typeface="Calibri"/>
              <a:sym typeface="Calibri"/>
            </a:endParaRPr>
          </a:p>
          <a:p>
            <a:pPr indent="0" lvl="0" marL="0" marR="0" rtl="0" algn="l">
              <a:spcBef>
                <a:spcPts val="480"/>
              </a:spcBef>
              <a:spcAft>
                <a:spcPts val="0"/>
              </a:spcAft>
              <a:buClr>
                <a:schemeClr val="dk1"/>
              </a:buClr>
              <a:buFont typeface="Arial"/>
              <a:buNone/>
            </a:pPr>
            <a:r>
              <a:rPr b="0" i="0" lang="en" sz="2400" u="none" cap="none" strike="noStrike">
                <a:latin typeface="Calibri"/>
                <a:ea typeface="Calibri"/>
                <a:cs typeface="Calibri"/>
                <a:sym typeface="Calibri"/>
              </a:rPr>
              <a:t>Note from the authors: </a:t>
            </a:r>
            <a:r>
              <a:rPr b="0" i="1" lang="en" sz="2400" u="none" cap="none" strike="noStrike">
                <a:latin typeface="Calibri"/>
                <a:ea typeface="Calibri"/>
                <a:cs typeface="Calibri"/>
                <a:sym typeface="Calibri"/>
              </a:rPr>
              <a:t>D3 is intentionally a low-level system. During the early design of D3, we even referred to it as a "visualization kernel" rather than a "toolkit" or "framework"</a:t>
            </a:r>
            <a:endParaRPr/>
          </a:p>
          <a:p>
            <a:pPr indent="0" lvl="0" marL="0" marR="0" rtl="0" algn="l">
              <a:spcBef>
                <a:spcPts val="480"/>
              </a:spcBef>
              <a:spcAft>
                <a:spcPts val="0"/>
              </a:spcAft>
              <a:buClr>
                <a:schemeClr val="dk1"/>
              </a:buClr>
              <a:buFont typeface="Arial"/>
              <a:buNone/>
            </a:pPr>
            <a:r>
              <a:t/>
            </a:r>
            <a:endParaRPr b="0" i="0" sz="2400" u="none" cap="none" strike="noStrike">
              <a:latin typeface="Calibri"/>
              <a:ea typeface="Calibri"/>
              <a:cs typeface="Calibri"/>
              <a:sym typeface="Calibri"/>
            </a:endParaRPr>
          </a:p>
          <a:p>
            <a:pPr indent="-228600" lvl="0" marL="342900" marR="0" rtl="0" algn="l">
              <a:spcBef>
                <a:spcPts val="360"/>
              </a:spcBef>
              <a:spcAft>
                <a:spcPts val="1600"/>
              </a:spcAft>
              <a:buClr>
                <a:schemeClr val="dk1"/>
              </a:buClr>
              <a:buSzPts val="1800"/>
              <a:buFont typeface="Arial"/>
              <a:buNone/>
            </a:pPr>
            <a:r>
              <a:t/>
            </a:r>
            <a:endParaRPr b="0" i="0" sz="1800" u="none" cap="none" strike="noStrike">
              <a:latin typeface="Calibri"/>
              <a:ea typeface="Calibri"/>
              <a:cs typeface="Calibri"/>
              <a:sym typeface="Calibri"/>
            </a:endParaRPr>
          </a:p>
        </p:txBody>
      </p:sp>
      <p:sp>
        <p:nvSpPr>
          <p:cNvPr id="798" name="Google Shape;798;p97"/>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8"/>
          <p:cNvSpPr txBox="1"/>
          <p:nvPr>
            <p:ph type="title"/>
          </p:nvPr>
        </p:nvSpPr>
        <p:spPr>
          <a:xfrm>
            <a:off x="457200" y="0"/>
            <a:ext cx="8229600" cy="6720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Interactive </a:t>
            </a:r>
            <a:r>
              <a:rPr lang="en"/>
              <a:t>t</a:t>
            </a:r>
            <a:r>
              <a:rPr b="0" i="0" lang="en" sz="4400" u="none" cap="none" strike="noStrike">
                <a:latin typeface="Calibri"/>
                <a:ea typeface="Calibri"/>
                <a:cs typeface="Calibri"/>
                <a:sym typeface="Calibri"/>
              </a:rPr>
              <a:t>oolkits: Vega</a:t>
            </a:r>
            <a:endParaRPr b="0" i="0" sz="4400" u="none" cap="none" strike="noStrike">
              <a:latin typeface="Calibri"/>
              <a:ea typeface="Calibri"/>
              <a:cs typeface="Calibri"/>
              <a:sym typeface="Calibri"/>
            </a:endParaRPr>
          </a:p>
        </p:txBody>
      </p:sp>
      <p:sp>
        <p:nvSpPr>
          <p:cNvPr id="804" name="Google Shape;804;p98"/>
          <p:cNvSpPr txBox="1"/>
          <p:nvPr>
            <p:ph idx="1" type="body"/>
          </p:nvPr>
        </p:nvSpPr>
        <p:spPr>
          <a:xfrm>
            <a:off x="283464" y="781812"/>
            <a:ext cx="8494776" cy="38747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2400" u="none" cap="none" strike="noStrike">
                <a:latin typeface="Calibri"/>
                <a:ea typeface="Calibri"/>
                <a:cs typeface="Calibri"/>
                <a:sym typeface="Calibri"/>
              </a:rPr>
              <a:t>Vega is a “visualization grammar” developed on top of </a:t>
            </a:r>
            <a:r>
              <a:rPr lang="en" sz="2400"/>
              <a:t>D3</a:t>
            </a:r>
            <a:r>
              <a:rPr b="0" i="0" lang="en" sz="2400" u="none" cap="none" strike="noStrike">
                <a:latin typeface="Calibri"/>
                <a:ea typeface="Calibri"/>
                <a:cs typeface="Calibri"/>
                <a:sym typeface="Calibri"/>
              </a:rPr>
              <a:t>.js</a:t>
            </a:r>
            <a:endParaRPr/>
          </a:p>
          <a:p>
            <a:pPr indent="0" lvl="0" marL="0" marR="0" rtl="0" algn="l">
              <a:spcBef>
                <a:spcPts val="480"/>
              </a:spcBef>
              <a:spcAft>
                <a:spcPts val="0"/>
              </a:spcAft>
              <a:buClr>
                <a:schemeClr val="dk1"/>
              </a:buClr>
              <a:buFont typeface="Arial"/>
              <a:buNone/>
            </a:pPr>
            <a:r>
              <a:rPr b="0" i="0" lang="en" sz="2400" u="none" cap="none" strike="noStrike">
                <a:latin typeface="Calibri"/>
                <a:ea typeface="Calibri"/>
                <a:cs typeface="Calibri"/>
                <a:sym typeface="Calibri"/>
              </a:rPr>
              <a:t>It specifies graphics in JSON format.</a:t>
            </a:r>
            <a:endParaRPr b="0" i="0" sz="2400" u="none" cap="none" strike="noStrike">
              <a:latin typeface="Calibri"/>
              <a:ea typeface="Calibri"/>
              <a:cs typeface="Calibri"/>
              <a:sym typeface="Calibri"/>
            </a:endParaRPr>
          </a:p>
          <a:p>
            <a:pPr indent="0" lvl="0" marL="0" marR="0" rtl="0" algn="l">
              <a:spcBef>
                <a:spcPts val="480"/>
              </a:spcBef>
              <a:spcAft>
                <a:spcPts val="0"/>
              </a:spcAft>
              <a:buClr>
                <a:schemeClr val="dk1"/>
              </a:buClr>
              <a:buFont typeface="Arial"/>
              <a:buNone/>
            </a:pPr>
            <a:r>
              <a:t/>
            </a:r>
            <a:endParaRPr b="0" i="0" sz="2400" u="none" cap="none" strike="noStrike">
              <a:latin typeface="Calibri"/>
              <a:ea typeface="Calibri"/>
              <a:cs typeface="Calibri"/>
              <a:sym typeface="Calibri"/>
            </a:endParaRPr>
          </a:p>
          <a:p>
            <a:pPr indent="-228600" lvl="0" marL="342900" marR="0" rtl="0" algn="l">
              <a:spcBef>
                <a:spcPts val="360"/>
              </a:spcBef>
              <a:spcAft>
                <a:spcPts val="1600"/>
              </a:spcAft>
              <a:buClr>
                <a:schemeClr val="dk1"/>
              </a:buClr>
              <a:buSzPts val="1800"/>
              <a:buFont typeface="Arial"/>
              <a:buNone/>
            </a:pPr>
            <a:r>
              <a:t/>
            </a:r>
            <a:endParaRPr b="0" i="0" sz="1800" u="none" cap="none" strike="noStrike">
              <a:latin typeface="Calibri"/>
              <a:ea typeface="Calibri"/>
              <a:cs typeface="Calibri"/>
              <a:sym typeface="Calibri"/>
            </a:endParaRPr>
          </a:p>
        </p:txBody>
      </p:sp>
      <p:pic>
        <p:nvPicPr>
          <p:cNvPr descr="http://newupdate.co/wp-content/uploads/2015/09/vega.jpg" id="805" name="Google Shape;805;p98"/>
          <p:cNvPicPr preferRelativeResize="0"/>
          <p:nvPr/>
        </p:nvPicPr>
        <p:blipFill rotWithShape="1">
          <a:blip r:embed="rId3">
            <a:alphaModFix/>
          </a:blip>
          <a:srcRect b="0" l="0" r="0" t="0"/>
          <a:stretch/>
        </p:blipFill>
        <p:spPr>
          <a:xfrm>
            <a:off x="598773" y="1906280"/>
            <a:ext cx="7851600" cy="2969400"/>
          </a:xfrm>
          <a:prstGeom prst="rect">
            <a:avLst/>
          </a:prstGeom>
          <a:noFill/>
          <a:ln>
            <a:noFill/>
          </a:ln>
        </p:spPr>
      </p:pic>
      <p:sp>
        <p:nvSpPr>
          <p:cNvPr id="806" name="Google Shape;806;p98"/>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9"/>
          <p:cNvSpPr txBox="1"/>
          <p:nvPr>
            <p:ph type="title"/>
          </p:nvPr>
        </p:nvSpPr>
        <p:spPr>
          <a:xfrm>
            <a:off x="457200" y="0"/>
            <a:ext cx="8229600" cy="6720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Interactive </a:t>
            </a:r>
            <a:r>
              <a:rPr lang="en"/>
              <a:t>t</a:t>
            </a:r>
            <a:r>
              <a:rPr b="0" i="0" lang="en" sz="4400" u="none" cap="none" strike="noStrike">
                <a:latin typeface="Calibri"/>
                <a:ea typeface="Calibri"/>
                <a:cs typeface="Calibri"/>
                <a:sym typeface="Calibri"/>
              </a:rPr>
              <a:t>oolkits: Vincent</a:t>
            </a:r>
            <a:endParaRPr b="0" i="0" sz="4400" u="none" cap="none" strike="noStrike">
              <a:latin typeface="Calibri"/>
              <a:ea typeface="Calibri"/>
              <a:cs typeface="Calibri"/>
              <a:sym typeface="Calibri"/>
            </a:endParaRPr>
          </a:p>
        </p:txBody>
      </p:sp>
      <p:sp>
        <p:nvSpPr>
          <p:cNvPr id="812" name="Google Shape;812;p99"/>
          <p:cNvSpPr txBox="1"/>
          <p:nvPr>
            <p:ph idx="1" type="body"/>
          </p:nvPr>
        </p:nvSpPr>
        <p:spPr>
          <a:xfrm>
            <a:off x="283464" y="781812"/>
            <a:ext cx="8494776" cy="38747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2400" u="none" cap="none" strike="noStrike">
                <a:latin typeface="Calibri"/>
                <a:ea typeface="Calibri"/>
                <a:cs typeface="Calibri"/>
                <a:sym typeface="Calibri"/>
              </a:rPr>
              <a:t>Vincent is a Python-to-Vega translator.</a:t>
            </a:r>
            <a:endParaRPr/>
          </a:p>
          <a:p>
            <a:pPr indent="0" lvl="0" marL="0" marR="0" rtl="0" algn="l">
              <a:spcBef>
                <a:spcPts val="480"/>
              </a:spcBef>
              <a:spcAft>
                <a:spcPts val="0"/>
              </a:spcAft>
              <a:buClr>
                <a:schemeClr val="dk1"/>
              </a:buClr>
              <a:buFont typeface="Arial"/>
              <a:buNone/>
            </a:pPr>
            <a:r>
              <a:rPr b="0" i="0" lang="en" sz="2400" u="none" cap="none" strike="noStrike">
                <a:latin typeface="Calibri"/>
                <a:ea typeface="Calibri"/>
                <a:cs typeface="Calibri"/>
                <a:sym typeface="Calibri"/>
              </a:rPr>
              <a:t>Trivia question: why is it called Vincent? Hint: Vincent+Vega= ?</a:t>
            </a:r>
            <a:endParaRPr/>
          </a:p>
          <a:p>
            <a:pPr indent="0" lvl="0" marL="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228600" lvl="0" marL="342900" marR="0" rtl="0" algn="l">
              <a:spcBef>
                <a:spcPts val="360"/>
              </a:spcBef>
              <a:spcAft>
                <a:spcPts val="160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yoy" id="813" name="Google Shape;813;p99"/>
          <p:cNvPicPr preferRelativeResize="0"/>
          <p:nvPr/>
        </p:nvPicPr>
        <p:blipFill rotWithShape="1">
          <a:blip r:embed="rId3">
            <a:alphaModFix/>
          </a:blip>
          <a:srcRect b="0" l="0" r="0" t="0"/>
          <a:stretch/>
        </p:blipFill>
        <p:spPr>
          <a:xfrm>
            <a:off x="283464" y="1774769"/>
            <a:ext cx="4477722" cy="1758905"/>
          </a:xfrm>
          <a:prstGeom prst="rect">
            <a:avLst/>
          </a:prstGeom>
          <a:noFill/>
          <a:ln>
            <a:noFill/>
          </a:ln>
        </p:spPr>
      </p:pic>
      <p:pic>
        <p:nvPicPr>
          <p:cNvPr descr="unemp_bar" id="814" name="Google Shape;814;p99"/>
          <p:cNvPicPr preferRelativeResize="0"/>
          <p:nvPr/>
        </p:nvPicPr>
        <p:blipFill rotWithShape="1">
          <a:blip r:embed="rId4">
            <a:alphaModFix/>
          </a:blip>
          <a:srcRect b="0" l="0" r="0" t="0"/>
          <a:stretch/>
        </p:blipFill>
        <p:spPr>
          <a:xfrm>
            <a:off x="4044404" y="3005602"/>
            <a:ext cx="4503952" cy="1650980"/>
          </a:xfrm>
          <a:prstGeom prst="rect">
            <a:avLst/>
          </a:prstGeom>
          <a:noFill/>
          <a:ln>
            <a:noFill/>
          </a:ln>
        </p:spPr>
      </p:pic>
      <p:sp>
        <p:nvSpPr>
          <p:cNvPr id="815" name="Google Shape;815;p9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0"/>
          <p:cNvSpPr txBox="1"/>
          <p:nvPr>
            <p:ph type="title"/>
          </p:nvPr>
        </p:nvSpPr>
        <p:spPr>
          <a:xfrm>
            <a:off x="457200" y="0"/>
            <a:ext cx="8229600" cy="6720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Interactive </a:t>
            </a:r>
            <a:r>
              <a:rPr lang="en"/>
              <a:t>t</a:t>
            </a:r>
            <a:r>
              <a:rPr b="0" i="0" lang="en" sz="4400" u="none" cap="none" strike="noStrike">
                <a:latin typeface="Calibri"/>
                <a:ea typeface="Calibri"/>
                <a:cs typeface="Calibri"/>
                <a:sym typeface="Calibri"/>
              </a:rPr>
              <a:t>oolkits: Vincent</a:t>
            </a:r>
            <a:endParaRPr b="0" i="0" sz="4400" u="none" cap="none" strike="noStrike">
              <a:latin typeface="Calibri"/>
              <a:ea typeface="Calibri"/>
              <a:cs typeface="Calibri"/>
              <a:sym typeface="Calibri"/>
            </a:endParaRPr>
          </a:p>
        </p:txBody>
      </p:sp>
      <p:sp>
        <p:nvSpPr>
          <p:cNvPr id="821" name="Google Shape;821;p100"/>
          <p:cNvSpPr txBox="1"/>
          <p:nvPr>
            <p:ph idx="1" type="body"/>
          </p:nvPr>
        </p:nvSpPr>
        <p:spPr>
          <a:xfrm>
            <a:off x="283464" y="781812"/>
            <a:ext cx="8494776" cy="38747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2400" u="none" cap="none" strike="noStrike">
                <a:latin typeface="Calibri"/>
                <a:ea typeface="Calibri"/>
                <a:cs typeface="Calibri"/>
                <a:sym typeface="Calibri"/>
              </a:rPr>
              <a:t>Vincent is a Python-to-Vega translator.</a:t>
            </a:r>
            <a:endParaRPr/>
          </a:p>
          <a:p>
            <a:pPr indent="0" lvl="0" marL="0" marR="0" rtl="0" algn="l">
              <a:spcBef>
                <a:spcPts val="480"/>
              </a:spcBef>
              <a:spcAft>
                <a:spcPts val="0"/>
              </a:spcAft>
              <a:buClr>
                <a:schemeClr val="dk1"/>
              </a:buClr>
              <a:buFont typeface="Arial"/>
              <a:buNone/>
            </a:pPr>
            <a:r>
              <a:rPr b="0" i="0" lang="en" sz="2400" u="none" cap="none" strike="noStrike">
                <a:latin typeface="Calibri"/>
                <a:ea typeface="Calibri"/>
                <a:cs typeface="Calibri"/>
                <a:sym typeface="Calibri"/>
              </a:rPr>
              <a:t>Trivia question: why is it called Vincent? Hint: Vincent+Vega= ?</a:t>
            </a:r>
            <a:endParaRPr/>
          </a:p>
          <a:p>
            <a:pPr indent="0" lvl="0" marL="0" marR="0" rtl="0" algn="l">
              <a:spcBef>
                <a:spcPts val="480"/>
              </a:spcBef>
              <a:spcAft>
                <a:spcPts val="0"/>
              </a:spcAft>
              <a:buClr>
                <a:schemeClr val="dk1"/>
              </a:buClr>
              <a:buFont typeface="Arial"/>
              <a:buNone/>
            </a:pPr>
            <a:r>
              <a:t/>
            </a:r>
            <a:endParaRPr b="0" i="0" sz="2400" u="none" cap="none" strike="noStrike">
              <a:latin typeface="Calibri"/>
              <a:ea typeface="Calibri"/>
              <a:cs typeface="Calibri"/>
              <a:sym typeface="Calibri"/>
            </a:endParaRPr>
          </a:p>
          <a:p>
            <a:pPr indent="0" lvl="0" marL="0" marR="0" rtl="0" algn="l">
              <a:spcBef>
                <a:spcPts val="480"/>
              </a:spcBef>
              <a:spcAft>
                <a:spcPts val="0"/>
              </a:spcAft>
              <a:buClr>
                <a:schemeClr val="dk1"/>
              </a:buClr>
              <a:buFont typeface="Arial"/>
              <a:buNone/>
            </a:pPr>
            <a:r>
              <a:t/>
            </a:r>
            <a:endParaRPr b="0" i="0" sz="2400" u="none" cap="none" strike="noStrike">
              <a:latin typeface="Calibri"/>
              <a:ea typeface="Calibri"/>
              <a:cs typeface="Calibri"/>
              <a:sym typeface="Calibri"/>
            </a:endParaRPr>
          </a:p>
          <a:p>
            <a:pPr indent="0" lvl="0" marL="0" marR="0" rtl="0" algn="l">
              <a:spcBef>
                <a:spcPts val="480"/>
              </a:spcBef>
              <a:spcAft>
                <a:spcPts val="0"/>
              </a:spcAft>
              <a:buClr>
                <a:schemeClr val="dk1"/>
              </a:buClr>
              <a:buFont typeface="Arial"/>
              <a:buNone/>
            </a:pPr>
            <a:r>
              <a:t/>
            </a:r>
            <a:endParaRPr b="0" i="0" sz="2400" u="none" cap="none" strike="noStrike">
              <a:latin typeface="Calibri"/>
              <a:ea typeface="Calibri"/>
              <a:cs typeface="Calibri"/>
              <a:sym typeface="Calibri"/>
            </a:endParaRPr>
          </a:p>
          <a:p>
            <a:pPr indent="-228600" lvl="0" marL="342900" marR="0" rtl="0" algn="l">
              <a:spcBef>
                <a:spcPts val="360"/>
              </a:spcBef>
              <a:spcAft>
                <a:spcPts val="1600"/>
              </a:spcAft>
              <a:buClr>
                <a:schemeClr val="dk1"/>
              </a:buClr>
              <a:buSzPts val="1800"/>
              <a:buFont typeface="Arial"/>
              <a:buNone/>
            </a:pPr>
            <a:r>
              <a:t/>
            </a:r>
            <a:endParaRPr b="0" i="0" sz="1800" u="none" cap="none" strike="noStrike">
              <a:latin typeface="Calibri"/>
              <a:ea typeface="Calibri"/>
              <a:cs typeface="Calibri"/>
              <a:sym typeface="Calibri"/>
            </a:endParaRPr>
          </a:p>
        </p:txBody>
      </p:sp>
      <p:pic>
        <p:nvPicPr>
          <p:cNvPr descr="yoy" id="822" name="Google Shape;822;p100"/>
          <p:cNvPicPr preferRelativeResize="0"/>
          <p:nvPr/>
        </p:nvPicPr>
        <p:blipFill rotWithShape="1">
          <a:blip r:embed="rId3">
            <a:alphaModFix/>
          </a:blip>
          <a:srcRect b="0" l="0" r="0" t="0"/>
          <a:stretch/>
        </p:blipFill>
        <p:spPr>
          <a:xfrm>
            <a:off x="283464" y="1774769"/>
            <a:ext cx="4477722" cy="1758905"/>
          </a:xfrm>
          <a:prstGeom prst="rect">
            <a:avLst/>
          </a:prstGeom>
          <a:noFill/>
          <a:ln>
            <a:noFill/>
          </a:ln>
        </p:spPr>
      </p:pic>
      <p:pic>
        <p:nvPicPr>
          <p:cNvPr descr="unemp_bar" id="823" name="Google Shape;823;p100"/>
          <p:cNvPicPr preferRelativeResize="0"/>
          <p:nvPr/>
        </p:nvPicPr>
        <p:blipFill rotWithShape="1">
          <a:blip r:embed="rId4">
            <a:alphaModFix/>
          </a:blip>
          <a:srcRect b="0" l="0" r="0" t="0"/>
          <a:stretch/>
        </p:blipFill>
        <p:spPr>
          <a:xfrm>
            <a:off x="4044404" y="3005602"/>
            <a:ext cx="4503952" cy="1650980"/>
          </a:xfrm>
          <a:prstGeom prst="rect">
            <a:avLst/>
          </a:prstGeom>
          <a:noFill/>
          <a:ln>
            <a:noFill/>
          </a:ln>
        </p:spPr>
      </p:pic>
      <p:pic>
        <p:nvPicPr>
          <p:cNvPr descr="http://carboncostume.com/wordpress/wp-content/uploads/2013/06/vincentvega.jpg" id="824" name="Google Shape;824;p100"/>
          <p:cNvPicPr preferRelativeResize="0"/>
          <p:nvPr/>
        </p:nvPicPr>
        <p:blipFill rotWithShape="1">
          <a:blip r:embed="rId5">
            <a:alphaModFix/>
          </a:blip>
          <a:srcRect b="0" l="0" r="0" t="0"/>
          <a:stretch/>
        </p:blipFill>
        <p:spPr>
          <a:xfrm>
            <a:off x="6339825" y="1728850"/>
            <a:ext cx="1492800" cy="945300"/>
          </a:xfrm>
          <a:prstGeom prst="rect">
            <a:avLst/>
          </a:prstGeom>
          <a:noFill/>
          <a:ln>
            <a:noFill/>
          </a:ln>
        </p:spPr>
      </p:pic>
      <p:sp>
        <p:nvSpPr>
          <p:cNvPr id="825" name="Google Shape;825;p10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01"/>
          <p:cNvSpPr txBox="1"/>
          <p:nvPr>
            <p:ph type="title"/>
          </p:nvPr>
        </p:nvSpPr>
        <p:spPr>
          <a:xfrm>
            <a:off x="457200" y="0"/>
            <a:ext cx="8229600" cy="6720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3959" u="none" cap="none" strike="noStrike">
                <a:latin typeface="Calibri"/>
                <a:ea typeface="Calibri"/>
                <a:cs typeface="Calibri"/>
                <a:sym typeface="Calibri"/>
              </a:rPr>
              <a:t>Bokeh: </a:t>
            </a:r>
            <a:r>
              <a:rPr lang="en" sz="3959"/>
              <a:t>a</a:t>
            </a:r>
            <a:r>
              <a:rPr b="0" i="0" lang="en" sz="3959" u="none" cap="none" strike="noStrike">
                <a:latin typeface="Calibri"/>
                <a:ea typeface="Calibri"/>
                <a:cs typeface="Calibri"/>
                <a:sym typeface="Calibri"/>
              </a:rPr>
              <a:t>nother </a:t>
            </a:r>
            <a:r>
              <a:rPr lang="en" sz="3959"/>
              <a:t>i</a:t>
            </a:r>
            <a:r>
              <a:rPr b="0" i="0" lang="en" sz="3959" u="none" cap="none" strike="noStrike">
                <a:latin typeface="Calibri"/>
                <a:ea typeface="Calibri"/>
                <a:cs typeface="Calibri"/>
                <a:sym typeface="Calibri"/>
              </a:rPr>
              <a:t>nteractive </a:t>
            </a:r>
            <a:r>
              <a:rPr lang="en" sz="3959"/>
              <a:t>v</a:t>
            </a:r>
            <a:r>
              <a:rPr b="0" i="0" lang="en" sz="3959" u="none" cap="none" strike="noStrike">
                <a:latin typeface="Calibri"/>
                <a:ea typeface="Calibri"/>
                <a:cs typeface="Calibri"/>
                <a:sym typeface="Calibri"/>
              </a:rPr>
              <a:t>iz </a:t>
            </a:r>
            <a:r>
              <a:rPr lang="en" sz="3959"/>
              <a:t>l</a:t>
            </a:r>
            <a:r>
              <a:rPr b="0" i="0" lang="en" sz="3959" u="none" cap="none" strike="noStrike">
                <a:latin typeface="Calibri"/>
                <a:ea typeface="Calibri"/>
                <a:cs typeface="Calibri"/>
                <a:sym typeface="Calibri"/>
              </a:rPr>
              <a:t>ibrary</a:t>
            </a:r>
            <a:endParaRPr b="0" i="0" sz="3959" u="none" cap="none" strike="noStrike">
              <a:latin typeface="Calibri"/>
              <a:ea typeface="Calibri"/>
              <a:cs typeface="Calibri"/>
              <a:sym typeface="Calibri"/>
            </a:endParaRPr>
          </a:p>
        </p:txBody>
      </p:sp>
      <p:sp>
        <p:nvSpPr>
          <p:cNvPr id="831" name="Google Shape;831;p101"/>
          <p:cNvSpPr txBox="1"/>
          <p:nvPr>
            <p:ph idx="1" type="body"/>
          </p:nvPr>
        </p:nvSpPr>
        <p:spPr>
          <a:xfrm>
            <a:off x="283464" y="781812"/>
            <a:ext cx="8494776" cy="38747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2400" u="none" cap="none" strike="noStrike">
                <a:latin typeface="Calibri"/>
                <a:ea typeface="Calibri"/>
                <a:cs typeface="Calibri"/>
                <a:sym typeface="Calibri"/>
              </a:rPr>
              <a:t>Bokeh is an independent Viz library focused more heavily on big data visualization. Has both Python and Scala bindings. </a:t>
            </a:r>
            <a:endParaRPr/>
          </a:p>
          <a:p>
            <a:pPr indent="0" lvl="0" marL="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228600" lvl="0" marL="342900" marR="0" rtl="0" algn="l">
              <a:spcBef>
                <a:spcPts val="360"/>
              </a:spcBef>
              <a:spcAft>
                <a:spcPts val="160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http://chdoig.github.io/scipy2015-blaze-bokeh/images/bokeh.png" id="832" name="Google Shape;832;p101"/>
          <p:cNvPicPr preferRelativeResize="0"/>
          <p:nvPr/>
        </p:nvPicPr>
        <p:blipFill rotWithShape="1">
          <a:blip r:embed="rId3">
            <a:alphaModFix/>
          </a:blip>
          <a:srcRect b="0" l="0" r="0" t="0"/>
          <a:stretch/>
        </p:blipFill>
        <p:spPr>
          <a:xfrm>
            <a:off x="1080487" y="1893838"/>
            <a:ext cx="6858000" cy="3214800"/>
          </a:xfrm>
          <a:prstGeom prst="rect">
            <a:avLst/>
          </a:prstGeom>
          <a:noFill/>
          <a:ln>
            <a:noFill/>
          </a:ln>
        </p:spPr>
      </p:pic>
      <p:sp>
        <p:nvSpPr>
          <p:cNvPr id="833" name="Google Shape;833;p10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2"/>
          <p:cNvSpPr txBox="1"/>
          <p:nvPr>
            <p:ph type="title"/>
          </p:nvPr>
        </p:nvSpPr>
        <p:spPr>
          <a:xfrm>
            <a:off x="457200" y="0"/>
            <a:ext cx="8229600" cy="67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959"/>
              <a:t>Visualizing maps: Folium</a:t>
            </a:r>
            <a:endParaRPr b="0" i="0" sz="3959" u="none" cap="none" strike="noStrike">
              <a:latin typeface="Calibri"/>
              <a:ea typeface="Calibri"/>
              <a:cs typeface="Calibri"/>
              <a:sym typeface="Calibri"/>
            </a:endParaRPr>
          </a:p>
        </p:txBody>
      </p:sp>
      <p:sp>
        <p:nvSpPr>
          <p:cNvPr id="839" name="Google Shape;839;p102"/>
          <p:cNvSpPr txBox="1"/>
          <p:nvPr>
            <p:ph idx="1" type="body"/>
          </p:nvPr>
        </p:nvSpPr>
        <p:spPr>
          <a:xfrm>
            <a:off x="283464" y="781812"/>
            <a:ext cx="8494800" cy="387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lang="en" sz="2400"/>
              <a:t>More in tomorrow’s lab session!</a:t>
            </a:r>
            <a:endParaRPr/>
          </a:p>
          <a:p>
            <a:pPr indent="0" lvl="0" marL="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228600" lvl="0" marL="342900" marR="0" rtl="0" algn="l">
              <a:spcBef>
                <a:spcPts val="360"/>
              </a:spcBef>
              <a:spcAft>
                <a:spcPts val="160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0" name="Google Shape;840;p10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Bildergebnis für folium python gallery" id="841" name="Google Shape;841;p102"/>
          <p:cNvPicPr preferRelativeResize="0"/>
          <p:nvPr/>
        </p:nvPicPr>
        <p:blipFill>
          <a:blip r:embed="rId3">
            <a:alphaModFix/>
          </a:blip>
          <a:stretch>
            <a:fillRect/>
          </a:stretch>
        </p:blipFill>
        <p:spPr>
          <a:xfrm>
            <a:off x="1752725" y="1433100"/>
            <a:ext cx="5556301" cy="3334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An u</a:t>
            </a:r>
            <a:r>
              <a:rPr lang="en" sz="3500"/>
              <a:t>nconventional example</a:t>
            </a:r>
            <a:endParaRPr sz="3500"/>
          </a:p>
        </p:txBody>
      </p:sp>
      <p:sp>
        <p:nvSpPr>
          <p:cNvPr id="265" name="Google Shape;265;p4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66" name="Google Shape;266;p49"/>
          <p:cNvPicPr preferRelativeResize="0"/>
          <p:nvPr/>
        </p:nvPicPr>
        <p:blipFill>
          <a:blip r:embed="rId3">
            <a:alphaModFix/>
          </a:blip>
          <a:stretch>
            <a:fillRect/>
          </a:stretch>
        </p:blipFill>
        <p:spPr>
          <a:xfrm>
            <a:off x="367250" y="1215776"/>
            <a:ext cx="5070051" cy="2028025"/>
          </a:xfrm>
          <a:prstGeom prst="rect">
            <a:avLst/>
          </a:prstGeom>
          <a:noFill/>
          <a:ln>
            <a:noFill/>
          </a:ln>
        </p:spPr>
      </p:pic>
      <p:pic>
        <p:nvPicPr>
          <p:cNvPr id="267" name="Google Shape;267;p49"/>
          <p:cNvPicPr preferRelativeResize="0"/>
          <p:nvPr/>
        </p:nvPicPr>
        <p:blipFill>
          <a:blip r:embed="rId4">
            <a:alphaModFix/>
          </a:blip>
          <a:stretch>
            <a:fillRect/>
          </a:stretch>
        </p:blipFill>
        <p:spPr>
          <a:xfrm>
            <a:off x="6036300" y="1215776"/>
            <a:ext cx="2540673" cy="2028025"/>
          </a:xfrm>
          <a:prstGeom prst="rect">
            <a:avLst/>
          </a:prstGeom>
          <a:noFill/>
          <a:ln>
            <a:noFill/>
          </a:ln>
        </p:spPr>
      </p:pic>
      <p:sp>
        <p:nvSpPr>
          <p:cNvPr id="268" name="Google Shape;268;p49"/>
          <p:cNvSpPr txBox="1"/>
          <p:nvPr/>
        </p:nvSpPr>
        <p:spPr>
          <a:xfrm>
            <a:off x="402175" y="3497800"/>
            <a:ext cx="817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a:t>
            </a:r>
            <a:r>
              <a:rPr lang="en" sz="2000" u="sng">
                <a:solidFill>
                  <a:schemeClr val="hlink"/>
                </a:solidFill>
                <a:latin typeface="Lato"/>
                <a:ea typeface="Lato"/>
                <a:cs typeface="Lato"/>
                <a:sym typeface="Lato"/>
                <a:hlinkClick r:id="rId5"/>
              </a:rPr>
              <a:t>Garden of Eden</a:t>
            </a:r>
            <a:r>
              <a:rPr lang="en" sz="2000">
                <a:latin typeface="Lato"/>
                <a:ea typeface="Lato"/>
                <a:cs typeface="Lato"/>
                <a:sym typeface="Lato"/>
              </a:rPr>
              <a:t>”: 8 lettuces, each </a:t>
            </a:r>
            <a:r>
              <a:rPr lang="en" sz="2000">
                <a:latin typeface="Lato"/>
                <a:ea typeface="Lato"/>
                <a:cs typeface="Lato"/>
                <a:sym typeface="Lato"/>
              </a:rPr>
              <a:t>of which is </a:t>
            </a:r>
            <a:r>
              <a:rPr lang="en" sz="2000">
                <a:latin typeface="Lato"/>
                <a:ea typeface="Lato"/>
                <a:cs typeface="Lato"/>
                <a:sym typeface="Lato"/>
              </a:rPr>
              <a:t>enclosed in its own airtight plexiglas box and represents a major city. The concentration of ozone in each box is controlled in real-time to reflect the current pollution level in the city.</a:t>
            </a:r>
            <a:endParaRPr sz="2000">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03"/>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Give us feedback on this lecture here: </a:t>
            </a:r>
            <a:r>
              <a:rPr lang="en" sz="2400" u="sng">
                <a:solidFill>
                  <a:schemeClr val="hlink"/>
                </a:solidFill>
                <a:latin typeface="Helvetica Neue"/>
                <a:ea typeface="Helvetica Neue"/>
                <a:cs typeface="Helvetica Neue"/>
                <a:sym typeface="Helvetica Neue"/>
                <a:hlinkClick r:id="rId3"/>
              </a:rPr>
              <a:t>https://go.epfl.ch/ada2023-lec3-feedback</a:t>
            </a:r>
            <a:r>
              <a:rPr lang="en" sz="2400">
                <a:latin typeface="Helvetica Neue"/>
                <a:ea typeface="Helvetica Neue"/>
                <a:cs typeface="Helvetica Neue"/>
                <a:sym typeface="Helvetica Neue"/>
              </a:rPr>
              <a:t> </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u="sng">
                <a:solidFill>
                  <a:schemeClr val="hlink"/>
                </a:solidFill>
                <a:latin typeface="Helvetica Neue"/>
                <a:ea typeface="Helvetica Neue"/>
                <a:cs typeface="Helvetica Neue"/>
                <a:sym typeface="Helvetica Neue"/>
                <a:hlinkClick r:id="rId4"/>
              </a:rPr>
              <a:t>What’s your favorite color, baby?</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847" name="Google Shape;847;p10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Feedback</a:t>
            </a:r>
            <a:endParaRPr>
              <a:latin typeface="Helvetica Neue"/>
              <a:ea typeface="Helvetica Neue"/>
              <a:cs typeface="Helvetica Neue"/>
              <a:sym typeface="Helvetica Neue"/>
            </a:endParaRPr>
          </a:p>
        </p:txBody>
      </p:sp>
      <p:sp>
        <p:nvSpPr>
          <p:cNvPr id="848" name="Google Shape;848;p10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2" name="Shape 852"/>
        <p:cNvGrpSpPr/>
        <p:nvPr/>
      </p:nvGrpSpPr>
      <p:grpSpPr>
        <a:xfrm>
          <a:off x="0" y="0"/>
          <a:ext cx="0" cy="0"/>
          <a:chOff x="0" y="0"/>
          <a:chExt cx="0" cy="0"/>
        </a:xfrm>
      </p:grpSpPr>
      <p:sp>
        <p:nvSpPr>
          <p:cNvPr id="853" name="Google Shape;853;p104"/>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54" name="Google Shape;854;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a:t>&gt; 2</a:t>
            </a:r>
            <a:r>
              <a:rPr b="0" i="0" lang="en" sz="4400" u="none" cap="none" strike="noStrike">
                <a:latin typeface="Calibri"/>
                <a:ea typeface="Calibri"/>
                <a:cs typeface="Calibri"/>
                <a:sym typeface="Calibri"/>
              </a:rPr>
              <a:t> variables</a:t>
            </a:r>
            <a:r>
              <a:rPr lang="en"/>
              <a:t>: parallel-coord. plots</a:t>
            </a:r>
            <a:endParaRPr b="0" i="0" sz="4400" u="none" cap="none" strike="noStrike">
              <a:latin typeface="Calibri"/>
              <a:ea typeface="Calibri"/>
              <a:cs typeface="Calibri"/>
              <a:sym typeface="Calibri"/>
            </a:endParaRPr>
          </a:p>
        </p:txBody>
      </p:sp>
      <p:sp>
        <p:nvSpPr>
          <p:cNvPr id="855" name="Google Shape;855;p10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800"/>
              <a:t>Color, x, y</a:t>
            </a:r>
            <a:endParaRPr sz="2800"/>
          </a:p>
          <a:p>
            <a:pPr indent="0" lvl="0" marL="0" marR="0" rtl="0" algn="l">
              <a:spcBef>
                <a:spcPts val="1600"/>
              </a:spcBef>
              <a:spcAft>
                <a:spcPts val="1600"/>
              </a:spcAft>
              <a:buNone/>
            </a:pPr>
            <a:r>
              <a:rPr lang="en" sz="2800"/>
              <a:t>Color variable is categorical, others arbitrary</a:t>
            </a:r>
            <a:endParaRPr sz="2800"/>
          </a:p>
        </p:txBody>
      </p:sp>
      <p:pic>
        <p:nvPicPr>
          <p:cNvPr descr="http://stn.spotfire.com/spotfire_client_help/images/para_example_1.png" id="856" name="Google Shape;856;p104"/>
          <p:cNvPicPr preferRelativeResize="0"/>
          <p:nvPr/>
        </p:nvPicPr>
        <p:blipFill rotWithShape="1">
          <a:blip r:embed="rId3">
            <a:alphaModFix/>
          </a:blip>
          <a:srcRect b="0" l="0" r="0" t="0"/>
          <a:stretch/>
        </p:blipFill>
        <p:spPr>
          <a:xfrm>
            <a:off x="570447" y="2941701"/>
            <a:ext cx="4040700" cy="1364700"/>
          </a:xfrm>
          <a:prstGeom prst="rect">
            <a:avLst/>
          </a:prstGeom>
          <a:noFill/>
          <a:ln>
            <a:noFill/>
          </a:ln>
        </p:spPr>
      </p:pic>
      <p:pic>
        <p:nvPicPr>
          <p:cNvPr descr="http://michaelvandaniker.com/images/pcp-selected.png" id="857" name="Google Shape;857;p104"/>
          <p:cNvPicPr preferRelativeResize="0"/>
          <p:nvPr/>
        </p:nvPicPr>
        <p:blipFill rotWithShape="1">
          <a:blip r:embed="rId4">
            <a:alphaModFix/>
          </a:blip>
          <a:srcRect b="0" l="0" r="0" t="0"/>
          <a:stretch/>
        </p:blipFill>
        <p:spPr>
          <a:xfrm>
            <a:off x="4800727" y="2941701"/>
            <a:ext cx="3364800" cy="1484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1" name="Shape 861"/>
        <p:cNvGrpSpPr/>
        <p:nvPr/>
      </p:nvGrpSpPr>
      <p:grpSpPr>
        <a:xfrm>
          <a:off x="0" y="0"/>
          <a:ext cx="0" cy="0"/>
          <a:chOff x="0" y="0"/>
          <a:chExt cx="0" cy="0"/>
        </a:xfrm>
      </p:grpSpPr>
      <p:sp>
        <p:nvSpPr>
          <p:cNvPr id="862" name="Google Shape;862;p105"/>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63" name="Google Shape;863;p10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a:t>&gt; 2</a:t>
            </a:r>
            <a:r>
              <a:rPr b="0" i="0" lang="en" sz="4400" u="none" cap="none" strike="noStrike">
                <a:latin typeface="Calibri"/>
                <a:ea typeface="Calibri"/>
                <a:cs typeface="Calibri"/>
                <a:sym typeface="Calibri"/>
              </a:rPr>
              <a:t> variables: radar char</a:t>
            </a:r>
            <a:r>
              <a:rPr lang="en"/>
              <a:t>ts</a:t>
            </a:r>
            <a:endParaRPr b="0" i="0" sz="4400" u="none" cap="none" strike="noStrike">
              <a:latin typeface="Calibri"/>
              <a:ea typeface="Calibri"/>
              <a:cs typeface="Calibri"/>
              <a:sym typeface="Calibri"/>
            </a:endParaRPr>
          </a:p>
        </p:txBody>
      </p:sp>
      <p:sp>
        <p:nvSpPr>
          <p:cNvPr id="864" name="Google Shape;864;p10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406400" lvl="0" marL="457200" marR="0" rtl="0" algn="l">
              <a:spcBef>
                <a:spcPts val="0"/>
              </a:spcBef>
              <a:spcAft>
                <a:spcPts val="0"/>
              </a:spcAft>
              <a:buSzPts val="2800"/>
              <a:buChar char="●"/>
            </a:pPr>
            <a:r>
              <a:rPr b="0" i="0" lang="en" sz="2800" u="none" cap="none" strike="noStrike">
                <a:latin typeface="Calibri"/>
                <a:ea typeface="Calibri"/>
                <a:cs typeface="Calibri"/>
                <a:sym typeface="Calibri"/>
              </a:rPr>
              <a:t>Similar</a:t>
            </a:r>
            <a:r>
              <a:rPr lang="en" sz="2800"/>
              <a:t> to parallel-coord. plots</a:t>
            </a:r>
            <a:endParaRPr sz="2800"/>
          </a:p>
          <a:p>
            <a:pPr indent="-406400" lvl="0" marL="457200" marR="0" rtl="0" algn="l">
              <a:spcBef>
                <a:spcPts val="0"/>
              </a:spcBef>
              <a:spcAft>
                <a:spcPts val="0"/>
              </a:spcAft>
              <a:buSzPts val="2800"/>
              <a:buChar char="●"/>
            </a:pPr>
            <a:r>
              <a:rPr lang="en" sz="2800"/>
              <a:t>Doesn’t pretend that x axis has meaningful order</a:t>
            </a:r>
            <a:endParaRPr sz="2800"/>
          </a:p>
          <a:p>
            <a:pPr indent="-406400" lvl="0" marL="457200" marR="0" rtl="0" algn="l">
              <a:spcBef>
                <a:spcPts val="0"/>
              </a:spcBef>
              <a:spcAft>
                <a:spcPts val="0"/>
              </a:spcAft>
              <a:buSzPts val="2800"/>
              <a:buChar char="●"/>
            </a:pPr>
            <a:r>
              <a:rPr lang="en" sz="2800"/>
              <a:t>Also good for periodic data</a:t>
            </a:r>
            <a:endParaRPr sz="2800"/>
          </a:p>
        </p:txBody>
      </p:sp>
      <p:pic>
        <p:nvPicPr>
          <p:cNvPr descr="https://upload.wikimedia.org/wikipedia/commons/thumb/0/09/MER_Star_Plot.gif/300px-MER_Star_Plot.gif" id="865" name="Google Shape;865;p105"/>
          <p:cNvPicPr preferRelativeResize="0"/>
          <p:nvPr/>
        </p:nvPicPr>
        <p:blipFill rotWithShape="1">
          <a:blip r:embed="rId3">
            <a:alphaModFix/>
          </a:blip>
          <a:srcRect b="0" l="0" r="0" t="0"/>
          <a:stretch/>
        </p:blipFill>
        <p:spPr>
          <a:xfrm>
            <a:off x="4486200" y="2661250"/>
            <a:ext cx="3699900" cy="217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9" name="Shape 869"/>
        <p:cNvGrpSpPr/>
        <p:nvPr/>
      </p:nvGrpSpPr>
      <p:grpSpPr>
        <a:xfrm>
          <a:off x="0" y="0"/>
          <a:ext cx="0" cy="0"/>
          <a:chOff x="0" y="0"/>
          <a:chExt cx="0" cy="0"/>
        </a:xfrm>
      </p:grpSpPr>
      <p:sp>
        <p:nvSpPr>
          <p:cNvPr id="870" name="Google Shape;870;p106"/>
          <p:cNvSpPr txBox="1"/>
          <p:nvPr>
            <p:ph idx="1" type="body"/>
          </p:nvPr>
        </p:nvSpPr>
        <p:spPr>
          <a:xfrm>
            <a:off x="457200" y="994050"/>
            <a:ext cx="8467200" cy="40680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480"/>
              </a:spcBef>
              <a:spcAft>
                <a:spcPts val="0"/>
              </a:spcAft>
              <a:buSzPts val="2200"/>
              <a:buChar char="•"/>
            </a:pPr>
            <a:r>
              <a:rPr lang="en" sz="2200"/>
              <a:t>Smart trick for plotting CCDF of any distribution:</a:t>
            </a:r>
            <a:endParaRPr sz="2200"/>
          </a:p>
          <a:p>
            <a:pPr indent="-368300" lvl="1" marL="914400" marR="0" rtl="0" algn="l">
              <a:spcBef>
                <a:spcPts val="0"/>
              </a:spcBef>
              <a:spcAft>
                <a:spcPts val="0"/>
              </a:spcAft>
              <a:buSzPts val="2200"/>
              <a:buChar char="–"/>
            </a:pPr>
            <a:r>
              <a:rPr lang="en" sz="2200"/>
              <a:t>x-axis: data sorted in ascending order</a:t>
            </a:r>
            <a:endParaRPr sz="2200"/>
          </a:p>
          <a:p>
            <a:pPr indent="-368300" lvl="1" marL="914400" marR="0" rtl="0" algn="l">
              <a:spcBef>
                <a:spcPts val="0"/>
              </a:spcBef>
              <a:spcAft>
                <a:spcPts val="0"/>
              </a:spcAft>
              <a:buSzPts val="2200"/>
              <a:buChar char="–"/>
            </a:pPr>
            <a:r>
              <a:rPr lang="en" sz="2200"/>
              <a:t>y-axis: (</a:t>
            </a:r>
            <a:r>
              <a:rPr lang="en" sz="2200">
                <a:solidFill>
                  <a:schemeClr val="dk2"/>
                </a:solidFill>
              </a:rPr>
              <a:t>n:1)/n (where n is number of data points)</a:t>
            </a:r>
            <a:endParaRPr sz="2200"/>
          </a:p>
        </p:txBody>
      </p:sp>
      <p:sp>
        <p:nvSpPr>
          <p:cNvPr id="871" name="Google Shape;871;p106"/>
          <p:cNvSpPr txBox="1"/>
          <p:nvPr>
            <p:ph type="title"/>
          </p:nvPr>
        </p:nvSpPr>
        <p:spPr>
          <a:xfrm>
            <a:off x="457200" y="82296"/>
            <a:ext cx="8229600" cy="58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a:t>Heavy-tailed data: power laws</a:t>
            </a:r>
            <a:endParaRPr b="0" i="0" sz="4400" u="none" cap="none" strike="noStrike">
              <a:latin typeface="Calibri"/>
              <a:ea typeface="Calibri"/>
              <a:cs typeface="Calibri"/>
              <a:sym typeface="Calibri"/>
            </a:endParaRPr>
          </a:p>
        </p:txBody>
      </p:sp>
      <p:pic>
        <p:nvPicPr>
          <p:cNvPr id="872" name="Google Shape;872;p106"/>
          <p:cNvPicPr preferRelativeResize="0"/>
          <p:nvPr/>
        </p:nvPicPr>
        <p:blipFill>
          <a:blip r:embed="rId3">
            <a:alphaModFix/>
          </a:blip>
          <a:stretch>
            <a:fillRect/>
          </a:stretch>
        </p:blipFill>
        <p:spPr>
          <a:xfrm>
            <a:off x="2835450" y="2336425"/>
            <a:ext cx="3040949" cy="2730875"/>
          </a:xfrm>
          <a:prstGeom prst="rect">
            <a:avLst/>
          </a:prstGeom>
          <a:noFill/>
          <a:ln>
            <a:noFill/>
          </a:ln>
        </p:spPr>
      </p:pic>
      <p:sp>
        <p:nvSpPr>
          <p:cNvPr id="873" name="Google Shape;873;p106"/>
          <p:cNvSpPr txBox="1"/>
          <p:nvPr/>
        </p:nvSpPr>
        <p:spPr>
          <a:xfrm>
            <a:off x="4039925" y="2439725"/>
            <a:ext cx="748500" cy="32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CCDF</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7" name="Shape 877"/>
        <p:cNvGrpSpPr/>
        <p:nvPr/>
      </p:nvGrpSpPr>
      <p:grpSpPr>
        <a:xfrm>
          <a:off x="0" y="0"/>
          <a:ext cx="0" cy="0"/>
          <a:chOff x="0" y="0"/>
          <a:chExt cx="0" cy="0"/>
        </a:xfrm>
      </p:grpSpPr>
      <p:sp>
        <p:nvSpPr>
          <p:cNvPr id="878" name="Google Shape;878;p107"/>
          <p:cNvSpPr txBox="1"/>
          <p:nvPr>
            <p:ph idx="12" type="sldNum"/>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79" name="Google Shape;879;p107"/>
          <p:cNvSpPr txBox="1"/>
          <p:nvPr>
            <p:ph type="title"/>
          </p:nvPr>
        </p:nvSpPr>
        <p:spPr>
          <a:xfrm>
            <a:off x="557213" y="178594"/>
            <a:ext cx="8029575"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3959" u="none" cap="none" strike="noStrike">
                <a:latin typeface="Calibri"/>
                <a:ea typeface="Calibri"/>
                <a:cs typeface="Calibri"/>
                <a:sym typeface="Calibri"/>
              </a:rPr>
              <a:t>Interactive </a:t>
            </a:r>
            <a:r>
              <a:rPr lang="en" sz="3959"/>
              <a:t>c</a:t>
            </a:r>
            <a:r>
              <a:rPr b="0" i="0" lang="en" sz="3959" u="none" cap="none" strike="noStrike">
                <a:latin typeface="Calibri"/>
                <a:ea typeface="Calibri"/>
                <a:cs typeface="Calibri"/>
                <a:sym typeface="Calibri"/>
              </a:rPr>
              <a:t>hart </a:t>
            </a:r>
            <a:r>
              <a:rPr lang="en" sz="3959"/>
              <a:t>d</a:t>
            </a:r>
            <a:r>
              <a:rPr b="0" i="0" lang="en" sz="3959" u="none" cap="none" strike="noStrike">
                <a:latin typeface="Calibri"/>
                <a:ea typeface="Calibri"/>
                <a:cs typeface="Calibri"/>
                <a:sym typeface="Calibri"/>
              </a:rPr>
              <a:t>esign: </a:t>
            </a:r>
            <a:r>
              <a:rPr lang="en" sz="3959"/>
              <a:t>s</a:t>
            </a:r>
            <a:r>
              <a:rPr b="0" i="0" lang="en" sz="3959" u="none" cap="none" strike="noStrike">
                <a:latin typeface="Calibri"/>
                <a:ea typeface="Calibri"/>
                <a:cs typeface="Calibri"/>
                <a:sym typeface="Calibri"/>
              </a:rPr>
              <a:t>implifying</a:t>
            </a:r>
            <a:endParaRPr/>
          </a:p>
        </p:txBody>
      </p:sp>
      <p:sp>
        <p:nvSpPr>
          <p:cNvPr id="880" name="Google Shape;880;p107"/>
          <p:cNvSpPr txBox="1"/>
          <p:nvPr>
            <p:ph idx="1" type="body"/>
          </p:nvPr>
        </p:nvSpPr>
        <p:spPr>
          <a:xfrm>
            <a:off x="457200" y="745725"/>
            <a:ext cx="8229600" cy="384889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400"/>
              <a:buFont typeface="Arial"/>
              <a:buChar char="•"/>
            </a:pPr>
            <a:r>
              <a:rPr b="0" i="0" lang="en" sz="2400" u="none" cap="none" strike="noStrike">
                <a:latin typeface="Calibri"/>
                <a:ea typeface="Calibri"/>
                <a:cs typeface="Calibri"/>
                <a:sym typeface="Calibri"/>
              </a:rPr>
              <a:t>With interactive charts you can keep things very simple by </a:t>
            </a:r>
            <a:r>
              <a:rPr b="1" i="0" lang="en" sz="2400" u="none" cap="none" strike="noStrike">
                <a:latin typeface="Calibri"/>
                <a:ea typeface="Calibri"/>
                <a:cs typeface="Calibri"/>
                <a:sym typeface="Calibri"/>
              </a:rPr>
              <a:t>hiding</a:t>
            </a:r>
            <a:r>
              <a:rPr b="0" i="0" lang="en" sz="2400" u="none" cap="none" strike="noStrike">
                <a:latin typeface="Calibri"/>
                <a:ea typeface="Calibri"/>
                <a:cs typeface="Calibri"/>
                <a:sym typeface="Calibri"/>
              </a:rPr>
              <a:t> and </a:t>
            </a:r>
            <a:r>
              <a:rPr b="1" i="0" lang="en" sz="2400" u="none" cap="none" strike="noStrike">
                <a:latin typeface="Calibri"/>
                <a:ea typeface="Calibri"/>
                <a:cs typeface="Calibri"/>
                <a:sym typeface="Calibri"/>
              </a:rPr>
              <a:t>dynamically revealing </a:t>
            </a:r>
            <a:r>
              <a:rPr b="0" i="0" lang="en" sz="2400" u="none" cap="none" strike="noStrike">
                <a:latin typeface="Calibri"/>
                <a:ea typeface="Calibri"/>
                <a:cs typeface="Calibri"/>
                <a:sym typeface="Calibri"/>
              </a:rPr>
              <a:t>important structure.</a:t>
            </a:r>
            <a:endParaRPr/>
          </a:p>
          <a:p>
            <a:pPr indent="-342900" lvl="0" marL="342900" marR="0" rtl="0" algn="l">
              <a:spcBef>
                <a:spcPts val="480"/>
              </a:spcBef>
              <a:spcAft>
                <a:spcPts val="1600"/>
              </a:spcAft>
              <a:buClr>
                <a:srgbClr val="000000"/>
              </a:buClr>
              <a:buSzPts val="2400"/>
              <a:buFont typeface="Arial"/>
              <a:buChar char="•"/>
            </a:pPr>
            <a:r>
              <a:rPr b="0" i="0" lang="en" sz="2400" u="none" cap="none" strike="noStrike">
                <a:latin typeface="Calibri"/>
                <a:ea typeface="Calibri"/>
                <a:cs typeface="Calibri"/>
                <a:sym typeface="Calibri"/>
              </a:rPr>
              <a:t>On an interactive chart, you reveal the information most useful for </a:t>
            </a:r>
            <a:r>
              <a:rPr b="1" i="0" lang="en" sz="2400" u="none" cap="none" strike="noStrike">
                <a:latin typeface="Calibri"/>
                <a:ea typeface="Calibri"/>
                <a:cs typeface="Calibri"/>
                <a:sym typeface="Calibri"/>
              </a:rPr>
              <a:t>navigating</a:t>
            </a:r>
            <a:r>
              <a:rPr b="0" i="0" lang="en" sz="2400" u="none" cap="none" strike="noStrike">
                <a:latin typeface="Calibri"/>
                <a:ea typeface="Calibri"/>
                <a:cs typeface="Calibri"/>
                <a:sym typeface="Calibri"/>
              </a:rPr>
              <a:t> the chart. </a:t>
            </a:r>
            <a:endParaRPr b="0" i="0" sz="2400" u="none" cap="none" strike="noStrike">
              <a:latin typeface="Calibri"/>
              <a:ea typeface="Calibri"/>
              <a:cs typeface="Calibri"/>
              <a:sym typeface="Calibri"/>
            </a:endParaRPr>
          </a:p>
        </p:txBody>
      </p:sp>
      <p:pic>
        <p:nvPicPr>
          <p:cNvPr descr="http://infosthetics.com/archives/namevoyager.jpg" id="881" name="Google Shape;881;p107"/>
          <p:cNvPicPr preferRelativeResize="0"/>
          <p:nvPr/>
        </p:nvPicPr>
        <p:blipFill rotWithShape="1">
          <a:blip r:embed="rId3">
            <a:alphaModFix/>
          </a:blip>
          <a:srcRect b="0" l="0" r="0" t="0"/>
          <a:stretch/>
        </p:blipFill>
        <p:spPr>
          <a:xfrm>
            <a:off x="1132119" y="2535685"/>
            <a:ext cx="6702600" cy="2513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5" name="Shape 885"/>
        <p:cNvGrpSpPr/>
        <p:nvPr/>
      </p:nvGrpSpPr>
      <p:grpSpPr>
        <a:xfrm>
          <a:off x="0" y="0"/>
          <a:ext cx="0" cy="0"/>
          <a:chOff x="0" y="0"/>
          <a:chExt cx="0" cy="0"/>
        </a:xfrm>
      </p:grpSpPr>
      <p:sp>
        <p:nvSpPr>
          <p:cNvPr id="886" name="Google Shape;886;p108"/>
          <p:cNvSpPr txBox="1"/>
          <p:nvPr>
            <p:ph idx="12" type="sldNum"/>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87" name="Google Shape;887;p108"/>
          <p:cNvSpPr txBox="1"/>
          <p:nvPr>
            <p:ph type="title"/>
          </p:nvPr>
        </p:nvSpPr>
        <p:spPr>
          <a:xfrm>
            <a:off x="457200" y="68580"/>
            <a:ext cx="8229600" cy="7543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3500" u="none" cap="none" strike="noStrike">
                <a:latin typeface="Calibri"/>
                <a:ea typeface="Calibri"/>
                <a:cs typeface="Calibri"/>
                <a:sym typeface="Calibri"/>
              </a:rPr>
              <a:t>Use </a:t>
            </a:r>
            <a:r>
              <a:rPr lang="en" sz="3500"/>
              <a:t>s</a:t>
            </a:r>
            <a:r>
              <a:rPr b="0" i="0" lang="en" sz="3500" u="none" cap="none" strike="noStrike">
                <a:latin typeface="Calibri"/>
                <a:ea typeface="Calibri"/>
                <a:cs typeface="Calibri"/>
                <a:sym typeface="Calibri"/>
              </a:rPr>
              <a:t>tructure!</a:t>
            </a:r>
            <a:endParaRPr b="0" i="0" sz="3500" u="none" cap="none" strike="noStrike">
              <a:latin typeface="Calibri"/>
              <a:ea typeface="Calibri"/>
              <a:cs typeface="Calibri"/>
              <a:sym typeface="Calibri"/>
            </a:endParaRPr>
          </a:p>
        </p:txBody>
      </p:sp>
      <p:sp>
        <p:nvSpPr>
          <p:cNvPr id="888" name="Google Shape;888;p108"/>
          <p:cNvSpPr txBox="1"/>
          <p:nvPr>
            <p:ph idx="1" type="body"/>
          </p:nvPr>
        </p:nvSpPr>
        <p:spPr>
          <a:xfrm>
            <a:off x="457200" y="877824"/>
            <a:ext cx="8229600" cy="371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1600"/>
              </a:spcAft>
              <a:buNone/>
            </a:pPr>
            <a:r>
              <a:rPr b="0" i="0" lang="en" sz="3200" u="none" cap="none" strike="noStrike">
                <a:latin typeface="Calibri"/>
                <a:ea typeface="Calibri"/>
                <a:cs typeface="Calibri"/>
                <a:sym typeface="Calibri"/>
              </a:rPr>
              <a:t>Gestalt </a:t>
            </a:r>
            <a:r>
              <a:rPr lang="en"/>
              <a:t>p</a:t>
            </a:r>
            <a:r>
              <a:rPr b="0" i="0" lang="en" sz="3200" u="none" cap="none" strike="noStrike">
                <a:latin typeface="Calibri"/>
                <a:ea typeface="Calibri"/>
                <a:cs typeface="Calibri"/>
                <a:sym typeface="Calibri"/>
              </a:rPr>
              <a:t>sychology principles (1912)</a:t>
            </a:r>
            <a:endParaRPr b="0" i="0" sz="3200" u="none" cap="none" strike="noStrike">
              <a:latin typeface="Calibri"/>
              <a:ea typeface="Calibri"/>
              <a:cs typeface="Calibri"/>
              <a:sym typeface="Calibri"/>
            </a:endParaRPr>
          </a:p>
        </p:txBody>
      </p:sp>
      <p:pic>
        <p:nvPicPr>
          <p:cNvPr descr="illustrations" id="889" name="Google Shape;889;p108"/>
          <p:cNvPicPr preferRelativeResize="0"/>
          <p:nvPr/>
        </p:nvPicPr>
        <p:blipFill rotWithShape="1">
          <a:blip r:embed="rId3">
            <a:alphaModFix/>
          </a:blip>
          <a:srcRect b="0" l="0" r="0" t="0"/>
          <a:stretch/>
        </p:blipFill>
        <p:spPr>
          <a:xfrm>
            <a:off x="3248100" y="1720825"/>
            <a:ext cx="5543400" cy="2873700"/>
          </a:xfrm>
          <a:prstGeom prst="rect">
            <a:avLst/>
          </a:prstGeom>
          <a:noFill/>
          <a:ln>
            <a:noFill/>
          </a:ln>
        </p:spPr>
      </p:pic>
      <p:pic>
        <p:nvPicPr>
          <p:cNvPr id="890" name="Google Shape;890;p108"/>
          <p:cNvPicPr preferRelativeResize="0"/>
          <p:nvPr/>
        </p:nvPicPr>
        <p:blipFill>
          <a:blip r:embed="rId4">
            <a:alphaModFix/>
          </a:blip>
          <a:stretch>
            <a:fillRect/>
          </a:stretch>
        </p:blipFill>
        <p:spPr>
          <a:xfrm>
            <a:off x="457206" y="2090025"/>
            <a:ext cx="2470275" cy="19862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4" name="Shape 894"/>
        <p:cNvGrpSpPr/>
        <p:nvPr/>
      </p:nvGrpSpPr>
      <p:grpSpPr>
        <a:xfrm>
          <a:off x="0" y="0"/>
          <a:ext cx="0" cy="0"/>
          <a:chOff x="0" y="0"/>
          <a:chExt cx="0" cy="0"/>
        </a:xfrm>
      </p:grpSpPr>
      <p:sp>
        <p:nvSpPr>
          <p:cNvPr id="895" name="Google Shape;895;p109"/>
          <p:cNvSpPr txBox="1"/>
          <p:nvPr>
            <p:ph type="title"/>
          </p:nvPr>
        </p:nvSpPr>
        <p:spPr>
          <a:xfrm>
            <a:off x="457200" y="48006"/>
            <a:ext cx="8229600" cy="6720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4400" u="none" cap="none" strike="noStrike">
                <a:latin typeface="Calibri"/>
                <a:ea typeface="Calibri"/>
                <a:cs typeface="Calibri"/>
                <a:sym typeface="Calibri"/>
              </a:rPr>
              <a:t>A case for </a:t>
            </a:r>
            <a:r>
              <a:rPr lang="en"/>
              <a:t>u</a:t>
            </a:r>
            <a:r>
              <a:rPr b="0" i="0" lang="en" sz="4400" u="none" cap="none" strike="noStrike">
                <a:latin typeface="Calibri"/>
                <a:ea typeface="Calibri"/>
                <a:cs typeface="Calibri"/>
                <a:sym typeface="Calibri"/>
              </a:rPr>
              <a:t>gly visualizations</a:t>
            </a:r>
            <a:endParaRPr b="0" i="0" sz="4400" u="none" cap="none" strike="noStrike">
              <a:latin typeface="Calibri"/>
              <a:ea typeface="Calibri"/>
              <a:cs typeface="Calibri"/>
              <a:sym typeface="Calibri"/>
            </a:endParaRPr>
          </a:p>
        </p:txBody>
      </p:sp>
      <p:sp>
        <p:nvSpPr>
          <p:cNvPr id="896" name="Google Shape;896;p109"/>
          <p:cNvSpPr txBox="1"/>
          <p:nvPr>
            <p:ph idx="1" type="body"/>
          </p:nvPr>
        </p:nvSpPr>
        <p:spPr>
          <a:xfrm>
            <a:off x="457200" y="795528"/>
            <a:ext cx="8229600" cy="41285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2400" u="none" cap="none" strike="noStrike">
                <a:latin typeface="Calibri"/>
                <a:ea typeface="Calibri"/>
                <a:cs typeface="Calibri"/>
                <a:sym typeface="Calibri"/>
              </a:rPr>
              <a:t>People instinctively gravitate to attractive visualizations, and they have a better chance of getting on the cover of a journal. </a:t>
            </a:r>
            <a:endParaRPr/>
          </a:p>
          <a:p>
            <a:pPr indent="0" lvl="0" marL="0" marR="0" rtl="0" algn="l">
              <a:spcBef>
                <a:spcPts val="480"/>
              </a:spcBef>
              <a:spcAft>
                <a:spcPts val="0"/>
              </a:spcAft>
              <a:buClr>
                <a:schemeClr val="dk1"/>
              </a:buClr>
              <a:buFont typeface="Arial"/>
              <a:buNone/>
            </a:pPr>
            <a:r>
              <a:t/>
            </a:r>
            <a:endParaRPr b="0" i="0" sz="2400" u="none" cap="none" strike="noStrike">
              <a:latin typeface="Calibri"/>
              <a:ea typeface="Calibri"/>
              <a:cs typeface="Calibri"/>
              <a:sym typeface="Calibri"/>
            </a:endParaRPr>
          </a:p>
          <a:p>
            <a:pPr indent="0" lvl="0" marL="0" marR="0" rtl="0" algn="l">
              <a:spcBef>
                <a:spcPts val="480"/>
              </a:spcBef>
              <a:spcAft>
                <a:spcPts val="0"/>
              </a:spcAft>
              <a:buClr>
                <a:schemeClr val="dk1"/>
              </a:buClr>
              <a:buFont typeface="Arial"/>
              <a:buNone/>
            </a:pPr>
            <a:r>
              <a:rPr b="0" i="0" lang="en" sz="2400" u="none" cap="none" strike="noStrike">
                <a:latin typeface="Calibri"/>
                <a:ea typeface="Calibri"/>
                <a:cs typeface="Calibri"/>
                <a:sym typeface="Calibri"/>
              </a:rPr>
              <a:t>But does this </a:t>
            </a:r>
            <a:r>
              <a:rPr b="1" i="0" lang="en" sz="2400" u="none" cap="none" strike="noStrike">
                <a:latin typeface="Calibri"/>
                <a:ea typeface="Calibri"/>
                <a:cs typeface="Calibri"/>
                <a:sym typeface="Calibri"/>
              </a:rPr>
              <a:t>conflict with the goals of visualizatio</a:t>
            </a:r>
            <a:r>
              <a:rPr b="1" lang="en" sz="2400"/>
              <a:t>n?</a:t>
            </a:r>
            <a:endParaRPr/>
          </a:p>
          <a:p>
            <a:pPr indent="-342900" lvl="0" marL="342900" marR="0" rtl="0" algn="l">
              <a:spcBef>
                <a:spcPts val="480"/>
              </a:spcBef>
              <a:spcAft>
                <a:spcPts val="0"/>
              </a:spcAft>
              <a:buClr>
                <a:srgbClr val="000000"/>
              </a:buClr>
              <a:buSzPts val="2400"/>
              <a:buFont typeface="Arial"/>
              <a:buChar char="•"/>
            </a:pPr>
            <a:r>
              <a:rPr b="0" i="0" lang="en" sz="2400" u="none" cap="none" strike="noStrike">
                <a:latin typeface="Calibri"/>
                <a:ea typeface="Calibri"/>
                <a:cs typeface="Calibri"/>
                <a:sym typeface="Calibri"/>
              </a:rPr>
              <a:t>Rapid exploration</a:t>
            </a:r>
            <a:endParaRPr/>
          </a:p>
          <a:p>
            <a:pPr indent="-342900" lvl="0" marL="342900" marR="0" rtl="0" algn="l">
              <a:spcBef>
                <a:spcPts val="480"/>
              </a:spcBef>
              <a:spcAft>
                <a:spcPts val="0"/>
              </a:spcAft>
              <a:buClr>
                <a:srgbClr val="000000"/>
              </a:buClr>
              <a:buSzPts val="2400"/>
              <a:buFont typeface="Arial"/>
              <a:buChar char="•"/>
            </a:pPr>
            <a:r>
              <a:rPr b="0" i="0" lang="en" sz="2400" u="none" cap="none" strike="noStrike">
                <a:latin typeface="Calibri"/>
                <a:ea typeface="Calibri"/>
                <a:cs typeface="Calibri"/>
                <a:sym typeface="Calibri"/>
              </a:rPr>
              <a:t>Focus on most important details</a:t>
            </a:r>
            <a:endParaRPr/>
          </a:p>
          <a:p>
            <a:pPr indent="-342900" lvl="0" marL="342900" marR="0" rtl="0" algn="l">
              <a:spcBef>
                <a:spcPts val="480"/>
              </a:spcBef>
              <a:spcAft>
                <a:spcPts val="0"/>
              </a:spcAft>
              <a:buClr>
                <a:srgbClr val="000000"/>
              </a:buClr>
              <a:buSzPts val="2400"/>
              <a:buFont typeface="Arial"/>
              <a:buChar char="•"/>
            </a:pPr>
            <a:r>
              <a:rPr b="0" i="0" lang="en" sz="2400" u="none" cap="none" strike="noStrike">
                <a:latin typeface="Calibri"/>
                <a:ea typeface="Calibri"/>
                <a:cs typeface="Calibri"/>
                <a:sym typeface="Calibri"/>
              </a:rPr>
              <a:t>Easy and fast to develop and </a:t>
            </a:r>
            <a:br>
              <a:rPr b="0" i="0" lang="en" sz="2400" u="none" cap="none" strike="noStrike">
                <a:latin typeface="Calibri"/>
                <a:ea typeface="Calibri"/>
                <a:cs typeface="Calibri"/>
                <a:sym typeface="Calibri"/>
              </a:rPr>
            </a:br>
            <a:r>
              <a:rPr b="0" i="0" lang="en" sz="2400" u="none" cap="none" strike="noStrike">
                <a:latin typeface="Calibri"/>
                <a:ea typeface="Calibri"/>
                <a:cs typeface="Calibri"/>
                <a:sym typeface="Calibri"/>
              </a:rPr>
              <a:t>customize</a:t>
            </a:r>
            <a:endParaRPr b="0" i="0" sz="2400" u="none" cap="none" strike="noStrike">
              <a:latin typeface="Calibri"/>
              <a:ea typeface="Calibri"/>
              <a:cs typeface="Calibri"/>
              <a:sym typeface="Calibri"/>
            </a:endParaRPr>
          </a:p>
          <a:p>
            <a:pPr indent="-190500" lvl="0" marL="342900" marR="0" rtl="0" algn="l">
              <a:spcBef>
                <a:spcPts val="480"/>
              </a:spcBef>
              <a:spcAft>
                <a:spcPts val="0"/>
              </a:spcAft>
              <a:buClr>
                <a:schemeClr val="dk1"/>
              </a:buClr>
              <a:buSzPts val="2400"/>
              <a:buFont typeface="Arial"/>
              <a:buNone/>
            </a:pPr>
            <a:r>
              <a:t/>
            </a:r>
            <a:endParaRPr b="0" i="0" sz="2400" u="none" cap="none" strike="noStrike">
              <a:latin typeface="Calibri"/>
              <a:ea typeface="Calibri"/>
              <a:cs typeface="Calibri"/>
              <a:sym typeface="Calibri"/>
            </a:endParaRPr>
          </a:p>
          <a:p>
            <a:pPr indent="0" lvl="0" marL="0" marR="0" rtl="0" algn="l">
              <a:spcBef>
                <a:spcPts val="480"/>
              </a:spcBef>
              <a:spcAft>
                <a:spcPts val="1600"/>
              </a:spcAft>
              <a:buClr>
                <a:schemeClr val="dk1"/>
              </a:buClr>
              <a:buFont typeface="Arial"/>
              <a:buNone/>
            </a:pPr>
            <a:r>
              <a:t/>
            </a:r>
            <a:endParaRPr/>
          </a:p>
        </p:txBody>
      </p:sp>
      <p:pic>
        <p:nvPicPr>
          <p:cNvPr descr="http://cdn.information-management.com/media/newspics/Bell-FIG1.jpg" id="897" name="Google Shape;897;p109"/>
          <p:cNvPicPr preferRelativeResize="0"/>
          <p:nvPr/>
        </p:nvPicPr>
        <p:blipFill rotWithShape="1">
          <a:blip r:embed="rId3">
            <a:alphaModFix/>
          </a:blip>
          <a:srcRect b="0" l="0" r="0" t="0"/>
          <a:stretch/>
        </p:blipFill>
        <p:spPr>
          <a:xfrm>
            <a:off x="5345557" y="2774488"/>
            <a:ext cx="3691200" cy="2286000"/>
          </a:xfrm>
          <a:prstGeom prst="rect">
            <a:avLst/>
          </a:prstGeom>
          <a:noFill/>
          <a:ln>
            <a:noFill/>
          </a:ln>
        </p:spPr>
      </p:pic>
      <p:sp>
        <p:nvSpPr>
          <p:cNvPr id="898" name="Google Shape;898;p109"/>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2" name="Shape 902"/>
        <p:cNvGrpSpPr/>
        <p:nvPr/>
      </p:nvGrpSpPr>
      <p:grpSpPr>
        <a:xfrm>
          <a:off x="0" y="0"/>
          <a:ext cx="0" cy="0"/>
          <a:chOff x="0" y="0"/>
          <a:chExt cx="0" cy="0"/>
        </a:xfrm>
      </p:grpSpPr>
      <p:sp>
        <p:nvSpPr>
          <p:cNvPr id="903" name="Google Shape;903;p110"/>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904" name="Google Shape;904;p110"/>
          <p:cNvPicPr preferRelativeResize="0"/>
          <p:nvPr/>
        </p:nvPicPr>
        <p:blipFill rotWithShape="1">
          <a:blip r:embed="rId3">
            <a:alphaModFix/>
          </a:blip>
          <a:srcRect b="816" l="0" r="0" t="826"/>
          <a:stretch/>
        </p:blipFill>
        <p:spPr>
          <a:xfrm>
            <a:off x="2590550" y="2277200"/>
            <a:ext cx="4168826" cy="2738299"/>
          </a:xfrm>
          <a:prstGeom prst="rect">
            <a:avLst/>
          </a:prstGeom>
          <a:noFill/>
          <a:ln>
            <a:noFill/>
          </a:ln>
        </p:spPr>
      </p:pic>
      <p:pic>
        <p:nvPicPr>
          <p:cNvPr id="905" name="Google Shape;905;p110"/>
          <p:cNvPicPr preferRelativeResize="0"/>
          <p:nvPr/>
        </p:nvPicPr>
        <p:blipFill rotWithShape="1">
          <a:blip r:embed="rId4">
            <a:alphaModFix/>
          </a:blip>
          <a:srcRect b="0" l="22191" r="0" t="0"/>
          <a:stretch/>
        </p:blipFill>
        <p:spPr>
          <a:xfrm>
            <a:off x="2458350" y="1074000"/>
            <a:ext cx="875774" cy="1125524"/>
          </a:xfrm>
          <a:prstGeom prst="rect">
            <a:avLst/>
          </a:prstGeom>
          <a:noFill/>
          <a:ln>
            <a:noFill/>
          </a:ln>
        </p:spPr>
      </p:pic>
      <p:sp>
        <p:nvSpPr>
          <p:cNvPr id="906" name="Google Shape;906;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3500"/>
              <a:t>Guide your audience!</a:t>
            </a:r>
            <a:endParaRPr b="0" i="0" sz="3500" u="none" cap="none" strike="noStrike">
              <a:latin typeface="Calibri"/>
              <a:ea typeface="Calibri"/>
              <a:cs typeface="Calibri"/>
              <a:sym typeface="Calibri"/>
            </a:endParaRPr>
          </a:p>
        </p:txBody>
      </p:sp>
      <p:cxnSp>
        <p:nvCxnSpPr>
          <p:cNvPr id="907" name="Google Shape;907;p110"/>
          <p:cNvCxnSpPr/>
          <p:nvPr/>
        </p:nvCxnSpPr>
        <p:spPr>
          <a:xfrm flipH="1">
            <a:off x="3699600" y="1669700"/>
            <a:ext cx="603300" cy="620700"/>
          </a:xfrm>
          <a:prstGeom prst="straightConnector1">
            <a:avLst/>
          </a:prstGeom>
          <a:noFill/>
          <a:ln cap="flat" cmpd="sng" w="9525">
            <a:solidFill>
              <a:srgbClr val="FF0000"/>
            </a:solidFill>
            <a:prstDash val="solid"/>
            <a:round/>
            <a:headEnd len="med" w="med" type="none"/>
            <a:tailEnd len="med" w="med" type="triangle"/>
          </a:ln>
        </p:spPr>
      </p:cxnSp>
      <p:cxnSp>
        <p:nvCxnSpPr>
          <p:cNvPr id="908" name="Google Shape;908;p110"/>
          <p:cNvCxnSpPr/>
          <p:nvPr/>
        </p:nvCxnSpPr>
        <p:spPr>
          <a:xfrm flipH="1">
            <a:off x="4320300" y="1669700"/>
            <a:ext cx="135000" cy="664500"/>
          </a:xfrm>
          <a:prstGeom prst="straightConnector1">
            <a:avLst/>
          </a:prstGeom>
          <a:noFill/>
          <a:ln cap="flat" cmpd="sng" w="9525">
            <a:solidFill>
              <a:srgbClr val="FF0000"/>
            </a:solidFill>
            <a:prstDash val="solid"/>
            <a:round/>
            <a:headEnd len="med" w="med" type="none"/>
            <a:tailEnd len="med" w="med" type="triangle"/>
          </a:ln>
        </p:spPr>
      </p:cxnSp>
      <p:cxnSp>
        <p:nvCxnSpPr>
          <p:cNvPr id="909" name="Google Shape;909;p110"/>
          <p:cNvCxnSpPr/>
          <p:nvPr/>
        </p:nvCxnSpPr>
        <p:spPr>
          <a:xfrm>
            <a:off x="4607700" y="1669700"/>
            <a:ext cx="315900" cy="891600"/>
          </a:xfrm>
          <a:prstGeom prst="straightConnector1">
            <a:avLst/>
          </a:prstGeom>
          <a:noFill/>
          <a:ln cap="flat" cmpd="sng" w="9525">
            <a:solidFill>
              <a:srgbClr val="FF0000"/>
            </a:solidFill>
            <a:prstDash val="solid"/>
            <a:round/>
            <a:headEnd len="med" w="med" type="none"/>
            <a:tailEnd len="med" w="med" type="triangle"/>
          </a:ln>
        </p:spPr>
      </p:cxnSp>
      <p:cxnSp>
        <p:nvCxnSpPr>
          <p:cNvPr id="910" name="Google Shape;910;p110"/>
          <p:cNvCxnSpPr/>
          <p:nvPr/>
        </p:nvCxnSpPr>
        <p:spPr>
          <a:xfrm>
            <a:off x="4760100" y="1669700"/>
            <a:ext cx="828000" cy="1267500"/>
          </a:xfrm>
          <a:prstGeom prst="straightConnector1">
            <a:avLst/>
          </a:prstGeom>
          <a:noFill/>
          <a:ln cap="flat" cmpd="sng" w="9525">
            <a:solidFill>
              <a:srgbClr val="FF0000"/>
            </a:solidFill>
            <a:prstDash val="solid"/>
            <a:round/>
            <a:headEnd len="med" w="med" type="none"/>
            <a:tailEnd len="med" w="med" type="triangle"/>
          </a:ln>
        </p:spPr>
      </p:cxnSp>
      <p:cxnSp>
        <p:nvCxnSpPr>
          <p:cNvPr id="911" name="Google Shape;911;p110"/>
          <p:cNvCxnSpPr/>
          <p:nvPr/>
        </p:nvCxnSpPr>
        <p:spPr>
          <a:xfrm>
            <a:off x="4988700" y="1669700"/>
            <a:ext cx="1254900" cy="1643400"/>
          </a:xfrm>
          <a:prstGeom prst="straightConnector1">
            <a:avLst/>
          </a:prstGeom>
          <a:noFill/>
          <a:ln cap="flat" cmpd="sng" w="9525">
            <a:solidFill>
              <a:srgbClr val="FF0000"/>
            </a:solidFill>
            <a:prstDash val="solid"/>
            <a:round/>
            <a:headEnd len="med" w="med" type="none"/>
            <a:tailEnd len="med" w="med" type="triangle"/>
          </a:ln>
        </p:spPr>
      </p:cxnSp>
      <p:sp>
        <p:nvSpPr>
          <p:cNvPr id="912" name="Google Shape;912;p110"/>
          <p:cNvSpPr txBox="1"/>
          <p:nvPr>
            <p:ph type="title"/>
          </p:nvPr>
        </p:nvSpPr>
        <p:spPr>
          <a:xfrm>
            <a:off x="3706990" y="1201905"/>
            <a:ext cx="1736700" cy="333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lang="en" sz="1500">
                <a:solidFill>
                  <a:srgbClr val="FF0000"/>
                </a:solidFill>
                <a:latin typeface="Arial"/>
                <a:ea typeface="Arial"/>
                <a:cs typeface="Arial"/>
                <a:sym typeface="Arial"/>
              </a:rPr>
              <a:t>17th March</a:t>
            </a:r>
            <a:br>
              <a:rPr lang="en" sz="1500">
                <a:solidFill>
                  <a:srgbClr val="FF0000"/>
                </a:solidFill>
                <a:latin typeface="Arial"/>
                <a:ea typeface="Arial"/>
                <a:cs typeface="Arial"/>
                <a:sym typeface="Arial"/>
              </a:rPr>
            </a:br>
            <a:r>
              <a:rPr lang="en" sz="1500">
                <a:solidFill>
                  <a:srgbClr val="FF0000"/>
                </a:solidFill>
                <a:latin typeface="Arial"/>
                <a:ea typeface="Arial"/>
                <a:cs typeface="Arial"/>
                <a:sym typeface="Arial"/>
              </a:rPr>
              <a:t>(St. Patrick’s day)</a:t>
            </a:r>
            <a:endParaRPr i="0" sz="1500" u="none" cap="none" strike="noStrik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Static viz</a:t>
            </a:r>
            <a:endParaRPr>
              <a:latin typeface="Calibri"/>
              <a:ea typeface="Calibri"/>
              <a:cs typeface="Calibri"/>
              <a:sym typeface="Calibri"/>
            </a:endParaRPr>
          </a:p>
        </p:txBody>
      </p:sp>
      <p:sp>
        <p:nvSpPr>
          <p:cNvPr id="274" name="Google Shape;274;p5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Great for data exploration, developed throughout the last few centuries…</a:t>
            </a:r>
            <a:r>
              <a:rPr lang="en">
                <a:latin typeface="Calibri"/>
                <a:ea typeface="Calibri"/>
                <a:cs typeface="Calibri"/>
                <a:sym typeface="Calibri"/>
              </a:rPr>
              <a:t> </a:t>
            </a:r>
            <a:endParaRPr>
              <a:latin typeface="Calibri"/>
              <a:ea typeface="Calibri"/>
              <a:cs typeface="Calibri"/>
              <a:sym typeface="Calibri"/>
            </a:endParaRPr>
          </a:p>
        </p:txBody>
      </p:sp>
      <p:sp>
        <p:nvSpPr>
          <p:cNvPr id="275" name="Google Shape;275;p50"/>
          <p:cNvSpPr txBox="1"/>
          <p:nvPr>
            <p:ph idx="2" type="body"/>
          </p:nvPr>
        </p:nvSpPr>
        <p:spPr>
          <a:xfrm>
            <a:off x="4939500" y="1826125"/>
            <a:ext cx="3837000" cy="25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Calibri"/>
                <a:ea typeface="Calibri"/>
                <a:cs typeface="Calibri"/>
                <a:sym typeface="Calibri"/>
              </a:rPr>
              <a:t>Interactive viz</a:t>
            </a:r>
            <a:endParaRPr b="1" sz="3600">
              <a:latin typeface="Calibri"/>
              <a:ea typeface="Calibri"/>
              <a:cs typeface="Calibri"/>
              <a:sym typeface="Calibri"/>
            </a:endParaRPr>
          </a:p>
          <a:p>
            <a:pPr indent="0" lvl="0" marL="0" rtl="0" algn="ctr">
              <a:spcBef>
                <a:spcPts val="1600"/>
              </a:spcBef>
              <a:spcAft>
                <a:spcPts val="1600"/>
              </a:spcAft>
              <a:buNone/>
            </a:pPr>
            <a:r>
              <a:rPr lang="en">
                <a:latin typeface="Calibri"/>
                <a:ea typeface="Calibri"/>
                <a:cs typeface="Calibri"/>
                <a:sym typeface="Calibri"/>
              </a:rPr>
              <a:t>More and more common when delivering the results (and also during exploration). New frameworks are the key enabler.</a:t>
            </a:r>
            <a:endParaRPr>
              <a:latin typeface="Calibri"/>
              <a:ea typeface="Calibri"/>
              <a:cs typeface="Calibri"/>
              <a:sym typeface="Calibri"/>
            </a:endParaRPr>
          </a:p>
        </p:txBody>
      </p:sp>
      <p:sp>
        <p:nvSpPr>
          <p:cNvPr id="276" name="Google Shape;276;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50"/>
          <p:cNvSpPr/>
          <p:nvPr/>
        </p:nvSpPr>
        <p:spPr>
          <a:xfrm>
            <a:off x="136300" y="1758000"/>
            <a:ext cx="4199506" cy="2405025"/>
          </a:xfrm>
          <a:custGeom>
            <a:rect b="b" l="l" r="r" t="t"/>
            <a:pathLst>
              <a:path extrusionOk="0" h="96201" w="154621">
                <a:moveTo>
                  <a:pt x="71824" y="174"/>
                </a:moveTo>
                <a:cubicBezTo>
                  <a:pt x="59271" y="174"/>
                  <a:pt x="46217" y="-521"/>
                  <a:pt x="34309" y="3450"/>
                </a:cubicBezTo>
                <a:cubicBezTo>
                  <a:pt x="20899" y="7921"/>
                  <a:pt x="9380" y="19117"/>
                  <a:pt x="2450" y="31437"/>
                </a:cubicBezTo>
                <a:cubicBezTo>
                  <a:pt x="-4148" y="43166"/>
                  <a:pt x="3963" y="59715"/>
                  <a:pt x="11680" y="70739"/>
                </a:cubicBezTo>
                <a:cubicBezTo>
                  <a:pt x="17195" y="78617"/>
                  <a:pt x="22752" y="87882"/>
                  <a:pt x="31629" y="91581"/>
                </a:cubicBezTo>
                <a:cubicBezTo>
                  <a:pt x="40765" y="95388"/>
                  <a:pt x="51228" y="94536"/>
                  <a:pt x="61106" y="95154"/>
                </a:cubicBezTo>
                <a:cubicBezTo>
                  <a:pt x="76261" y="96102"/>
                  <a:pt x="91627" y="96997"/>
                  <a:pt x="106660" y="94856"/>
                </a:cubicBezTo>
                <a:cubicBezTo>
                  <a:pt x="109655" y="94429"/>
                  <a:pt x="109680" y="88741"/>
                  <a:pt x="112615" y="88008"/>
                </a:cubicBezTo>
                <a:cubicBezTo>
                  <a:pt x="121736" y="85730"/>
                  <a:pt x="131128" y="84689"/>
                  <a:pt x="140305" y="82649"/>
                </a:cubicBezTo>
                <a:cubicBezTo>
                  <a:pt x="144569" y="81701"/>
                  <a:pt x="150793" y="81900"/>
                  <a:pt x="152513" y="77885"/>
                </a:cubicBezTo>
                <a:cubicBezTo>
                  <a:pt x="155877" y="70031"/>
                  <a:pt x="154311" y="60802"/>
                  <a:pt x="153704" y="52279"/>
                </a:cubicBezTo>
                <a:cubicBezTo>
                  <a:pt x="153021" y="42692"/>
                  <a:pt x="152160" y="31673"/>
                  <a:pt x="145665" y="24589"/>
                </a:cubicBezTo>
                <a:cubicBezTo>
                  <a:pt x="138943" y="17257"/>
                  <a:pt x="127950" y="15394"/>
                  <a:pt x="118570" y="12084"/>
                </a:cubicBezTo>
                <a:cubicBezTo>
                  <a:pt x="103702" y="6837"/>
                  <a:pt x="88485" y="472"/>
                  <a:pt x="72718" y="472"/>
                </a:cubicBezTo>
              </a:path>
            </a:pathLst>
          </a:custGeom>
          <a:noFill/>
          <a:ln cap="flat" cmpd="sng" w="76200">
            <a:solidFill>
              <a:srgbClr val="6AA84F"/>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Want to learn more?</a:t>
            </a:r>
            <a:endParaRPr/>
          </a:p>
        </p:txBody>
      </p:sp>
      <p:sp>
        <p:nvSpPr>
          <p:cNvPr id="283" name="Google Shape;283;p51"/>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
              <a:t>Dedicated course:</a:t>
            </a:r>
            <a:endParaRPr/>
          </a:p>
          <a:p>
            <a:pPr indent="-139700" lvl="0" marL="342900" rtl="0" algn="l">
              <a:spcBef>
                <a:spcPts val="1600"/>
              </a:spcBef>
              <a:spcAft>
                <a:spcPts val="1600"/>
              </a:spcAft>
              <a:buClr>
                <a:schemeClr val="dk2"/>
              </a:buClr>
              <a:buSzPts val="1100"/>
              <a:buFont typeface="Arial"/>
              <a:buNone/>
            </a:pPr>
            <a:r>
              <a:rPr lang="en" u="sng">
                <a:solidFill>
                  <a:schemeClr val="hlink"/>
                </a:solidFill>
                <a:hlinkClick r:id="rId3"/>
              </a:rPr>
              <a:t>COM-480: Data Visualization</a:t>
            </a:r>
            <a:endParaRPr/>
          </a:p>
        </p:txBody>
      </p:sp>
      <p:sp>
        <p:nvSpPr>
          <p:cNvPr id="284" name="Google Shape;284;p51"/>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Today’s lecture</a:t>
            </a:r>
            <a:endParaRPr/>
          </a:p>
        </p:txBody>
      </p:sp>
      <p:sp>
        <p:nvSpPr>
          <p:cNvPr id="290" name="Google Shape;290;p52"/>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431800" lvl="0" marL="457200" rtl="0" algn="l">
              <a:spcBef>
                <a:spcPts val="640"/>
              </a:spcBef>
              <a:spcAft>
                <a:spcPts val="0"/>
              </a:spcAft>
              <a:buSzPts val="3200"/>
              <a:buChar char="●"/>
            </a:pPr>
            <a:r>
              <a:rPr lang="en"/>
              <a:t>Part 1: Navigating the chart landscape</a:t>
            </a:r>
            <a:endParaRPr/>
          </a:p>
          <a:p>
            <a:pPr indent="-431800" lvl="0" marL="457200" rtl="0" algn="l">
              <a:spcBef>
                <a:spcPts val="0"/>
              </a:spcBef>
              <a:spcAft>
                <a:spcPts val="0"/>
              </a:spcAft>
              <a:buSzPts val="3200"/>
              <a:buChar char="●"/>
            </a:pPr>
            <a:r>
              <a:rPr lang="en">
                <a:solidFill>
                  <a:schemeClr val="dk2"/>
                </a:solidFill>
              </a:rPr>
              <a:t>Part 2: </a:t>
            </a:r>
            <a:r>
              <a:rPr lang="en"/>
              <a:t>Principles and best practices</a:t>
            </a:r>
            <a:endParaRPr>
              <a:solidFill>
                <a:schemeClr val="dk2"/>
              </a:solidFill>
            </a:endParaRPr>
          </a:p>
          <a:p>
            <a:pPr indent="-431800" lvl="0" marL="457200" rtl="0" algn="l">
              <a:spcBef>
                <a:spcPts val="0"/>
              </a:spcBef>
              <a:spcAft>
                <a:spcPts val="0"/>
              </a:spcAft>
              <a:buClr>
                <a:schemeClr val="dk2"/>
              </a:buClr>
              <a:buSzPts val="3200"/>
              <a:buChar char="●"/>
            </a:pPr>
            <a:r>
              <a:rPr lang="en">
                <a:solidFill>
                  <a:schemeClr val="dk2"/>
                </a:solidFill>
              </a:rPr>
              <a:t>Part 3: A (small) selection of u</a:t>
            </a:r>
            <a:r>
              <a:rPr lang="en">
                <a:solidFill>
                  <a:schemeClr val="dk2"/>
                </a:solidFill>
              </a:rPr>
              <a:t>se cases for data visualization</a:t>
            </a:r>
            <a:endParaRPr>
              <a:solidFill>
                <a:schemeClr val="dk2"/>
              </a:solidFill>
            </a:endParaRPr>
          </a:p>
        </p:txBody>
      </p:sp>
      <p:sp>
        <p:nvSpPr>
          <p:cNvPr id="291" name="Google Shape;291;p52"/>
          <p:cNvSpPr txBox="1"/>
          <p:nvPr>
            <p:ph idx="12" type="sldNum"/>
          </p:nvPr>
        </p:nvSpPr>
        <p:spPr>
          <a:xfrm>
            <a:off x="6851525"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